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5" d="100"/>
          <a:sy n="135" d="100"/>
        </p:scale>
        <p:origin x="924"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109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3C5E"/>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8C72"/>
          </a:solidFill>
          <a:ln w="12700">
            <a:solidFill>
              <a:srgbClr val="0D8C72"/>
            </a:solidFill>
            <a:prstDash val="solid"/>
          </a:ln>
        </p:spPr>
        <p:txBody>
          <a:bodyPr/>
          <a:lstStyle/>
          <a:p>
            <a:endParaRPr lang="en-GB"/>
          </a:p>
        </p:txBody>
      </p:sp>
      <p:sp>
        <p:nvSpPr>
          <p:cNvPr id="3" name="Shape 1"/>
          <p:cNvSpPr/>
          <p:nvPr/>
        </p:nvSpPr>
        <p:spPr>
          <a:xfrm>
            <a:off x="7132320" y="-1097280"/>
            <a:ext cx="3200400" cy="3200400"/>
          </a:xfrm>
          <a:prstGeom prst="ellipse">
            <a:avLst/>
          </a:prstGeom>
          <a:solidFill>
            <a:srgbClr val="0D8C72">
              <a:alpha val="20000"/>
            </a:srgbClr>
          </a:solidFill>
          <a:ln w="12700">
            <a:solidFill>
              <a:srgbClr val="0D8C72">
                <a:alpha val="20000"/>
              </a:srgbClr>
            </a:solidFill>
            <a:prstDash val="solid"/>
          </a:ln>
        </p:spPr>
        <p:txBody>
          <a:bodyPr/>
          <a:lstStyle/>
          <a:p>
            <a:endParaRPr lang="en-GB"/>
          </a:p>
        </p:txBody>
      </p:sp>
      <p:sp>
        <p:nvSpPr>
          <p:cNvPr id="4" name="Shape 2"/>
          <p:cNvSpPr/>
          <p:nvPr/>
        </p:nvSpPr>
        <p:spPr>
          <a:xfrm>
            <a:off x="7772400" y="-274320"/>
            <a:ext cx="1828800" cy="1828800"/>
          </a:xfrm>
          <a:prstGeom prst="ellipse">
            <a:avLst/>
          </a:prstGeom>
          <a:solidFill>
            <a:srgbClr val="D4A020">
              <a:alpha val="30000"/>
            </a:srgbClr>
          </a:solidFill>
          <a:ln w="12700">
            <a:solidFill>
              <a:srgbClr val="D4A020">
                <a:alpha val="30000"/>
              </a:srgbClr>
            </a:solidFill>
            <a:prstDash val="solid"/>
          </a:ln>
        </p:spPr>
        <p:txBody>
          <a:bodyPr/>
          <a:lstStyle/>
          <a:p>
            <a:endParaRPr lang="en-GB"/>
          </a:p>
        </p:txBody>
      </p:sp>
      <p:sp>
        <p:nvSpPr>
          <p:cNvPr id="5" name="Shape 3"/>
          <p:cNvSpPr/>
          <p:nvPr/>
        </p:nvSpPr>
        <p:spPr>
          <a:xfrm>
            <a:off x="457200" y="822960"/>
            <a:ext cx="2194560" cy="274320"/>
          </a:xfrm>
          <a:prstGeom prst="rect">
            <a:avLst/>
          </a:prstGeom>
          <a:solidFill>
            <a:srgbClr val="0D8C72"/>
          </a:solidFill>
          <a:ln w="12700">
            <a:solidFill>
              <a:srgbClr val="0D8C72"/>
            </a:solidFill>
            <a:prstDash val="solid"/>
          </a:ln>
        </p:spPr>
        <p:txBody>
          <a:bodyPr/>
          <a:lstStyle/>
          <a:p>
            <a:endParaRPr lang="en-GB"/>
          </a:p>
        </p:txBody>
      </p:sp>
      <p:sp>
        <p:nvSpPr>
          <p:cNvPr id="6" name="Text 4"/>
          <p:cNvSpPr/>
          <p:nvPr/>
        </p:nvSpPr>
        <p:spPr>
          <a:xfrm>
            <a:off x="457200" y="795528"/>
            <a:ext cx="2194560" cy="274320"/>
          </a:xfrm>
          <a:prstGeom prst="rect">
            <a:avLst/>
          </a:prstGeom>
          <a:noFill/>
          <a:ln/>
        </p:spPr>
        <p:txBody>
          <a:bodyPr wrap="square" lIns="0" tIns="0" rIns="0" bIns="0" rtlCol="0" anchor="ctr"/>
          <a:lstStyle/>
          <a:p>
            <a:pPr marL="0" indent="0" algn="ctr">
              <a:buNone/>
            </a:pPr>
            <a:r>
              <a:rPr lang="en-US" sz="750" b="1" kern="0" spc="150" dirty="0">
                <a:solidFill>
                  <a:srgbClr val="FFFFFF"/>
                </a:solidFill>
                <a:latin typeface="Calibri" pitchFamily="34" charset="0"/>
                <a:ea typeface="Calibri" pitchFamily="34" charset="-122"/>
                <a:cs typeface="Calibri" pitchFamily="34" charset="-120"/>
              </a:rPr>
              <a:t>FINAL EVALUATION REPORT</a:t>
            </a:r>
            <a:endParaRPr lang="en-US" sz="750" dirty="0"/>
          </a:p>
        </p:txBody>
      </p:sp>
      <p:sp>
        <p:nvSpPr>
          <p:cNvPr id="7" name="Text 5"/>
          <p:cNvSpPr/>
          <p:nvPr/>
        </p:nvSpPr>
        <p:spPr>
          <a:xfrm>
            <a:off x="457200" y="1234440"/>
            <a:ext cx="6858000" cy="1737360"/>
          </a:xfrm>
          <a:prstGeom prst="rect">
            <a:avLst/>
          </a:prstGeom>
          <a:noFill/>
          <a:ln/>
        </p:spPr>
        <p:txBody>
          <a:bodyPr wrap="square" rtlCol="0" anchor="t"/>
          <a:lstStyle/>
          <a:p>
            <a:pPr marL="0" indent="0" algn="l">
              <a:buNone/>
            </a:pPr>
            <a:r>
              <a:rPr lang="en-US" sz="4800" b="1" dirty="0">
                <a:solidFill>
                  <a:srgbClr val="FFFFFF"/>
                </a:solidFill>
                <a:latin typeface="Georgia" pitchFamily="34" charset="0"/>
                <a:ea typeface="Georgia" pitchFamily="34" charset="-122"/>
                <a:cs typeface="Georgia" pitchFamily="34" charset="-120"/>
              </a:rPr>
              <a:t>Migrant Health</a:t>
            </a:r>
            <a:endParaRPr lang="en-US" sz="4800" dirty="0"/>
          </a:p>
          <a:p>
            <a:pPr marL="0" indent="0" algn="l">
              <a:buNone/>
            </a:pPr>
            <a:r>
              <a:rPr lang="en-US" sz="4800" b="1" dirty="0">
                <a:solidFill>
                  <a:srgbClr val="FFFFFF"/>
                </a:solidFill>
                <a:latin typeface="Georgia" pitchFamily="34" charset="0"/>
                <a:ea typeface="Georgia" pitchFamily="34" charset="-122"/>
                <a:cs typeface="Georgia" pitchFamily="34" charset="-120"/>
              </a:rPr>
              <a:t>in Sunderland</a:t>
            </a:r>
            <a:endParaRPr lang="en-US" sz="4800" dirty="0"/>
          </a:p>
        </p:txBody>
      </p:sp>
      <p:sp>
        <p:nvSpPr>
          <p:cNvPr id="8" name="Text 6"/>
          <p:cNvSpPr/>
          <p:nvPr/>
        </p:nvSpPr>
        <p:spPr>
          <a:xfrm>
            <a:off x="457200" y="3063240"/>
            <a:ext cx="6858000" cy="731520"/>
          </a:xfrm>
          <a:prstGeom prst="rect">
            <a:avLst/>
          </a:prstGeom>
          <a:noFill/>
          <a:ln/>
        </p:spPr>
        <p:txBody>
          <a:bodyPr wrap="square" rtlCol="0" anchor="t"/>
          <a:lstStyle/>
          <a:p>
            <a:pPr marL="0" indent="0" algn="l">
              <a:buNone/>
            </a:pPr>
            <a:r>
              <a:rPr lang="en-US" sz="1300" dirty="0">
                <a:solidFill>
                  <a:srgbClr val="A8C4D6"/>
                </a:solidFill>
                <a:latin typeface="Calibri" pitchFamily="34" charset="0"/>
                <a:ea typeface="Calibri" pitchFamily="34" charset="-122"/>
                <a:cs typeface="Calibri" pitchFamily="34" charset="-120"/>
              </a:rPr>
              <a:t>Delivered by ICOS (International Community Organisation of Sunderland)</a:t>
            </a:r>
            <a:endParaRPr lang="en-US" sz="1300" dirty="0"/>
          </a:p>
          <a:p>
            <a:pPr marL="0" indent="0" algn="l">
              <a:buNone/>
            </a:pPr>
            <a:r>
              <a:rPr lang="en-US" sz="1300" dirty="0">
                <a:solidFill>
                  <a:srgbClr val="A8C4D6"/>
                </a:solidFill>
                <a:latin typeface="Calibri" pitchFamily="34" charset="0"/>
                <a:ea typeface="Calibri" pitchFamily="34" charset="-122"/>
                <a:cs typeface="Calibri" pitchFamily="34" charset="-120"/>
              </a:rPr>
              <a:t>Evaluated by VCAS (Voluntary and Community Action Sunderland)</a:t>
            </a:r>
            <a:endParaRPr lang="en-US" sz="1300" dirty="0"/>
          </a:p>
        </p:txBody>
      </p:sp>
      <p:sp>
        <p:nvSpPr>
          <p:cNvPr id="9" name="Shape 7"/>
          <p:cNvSpPr/>
          <p:nvPr/>
        </p:nvSpPr>
        <p:spPr>
          <a:xfrm>
            <a:off x="457200" y="3886200"/>
            <a:ext cx="1828800" cy="36576"/>
          </a:xfrm>
          <a:prstGeom prst="rect">
            <a:avLst/>
          </a:prstGeom>
          <a:solidFill>
            <a:srgbClr val="0D8C72"/>
          </a:solidFill>
          <a:ln w="12700">
            <a:solidFill>
              <a:srgbClr val="0D8C72"/>
            </a:solidFill>
            <a:prstDash val="solid"/>
          </a:ln>
        </p:spPr>
        <p:txBody>
          <a:bodyPr/>
          <a:lstStyle/>
          <a:p>
            <a:endParaRPr lang="en-GB"/>
          </a:p>
        </p:txBody>
      </p:sp>
      <p:sp>
        <p:nvSpPr>
          <p:cNvPr id="10" name="Text 8"/>
          <p:cNvSpPr/>
          <p:nvPr/>
        </p:nvSpPr>
        <p:spPr>
          <a:xfrm>
            <a:off x="457200" y="4023360"/>
            <a:ext cx="4572000" cy="365760"/>
          </a:xfrm>
          <a:prstGeom prst="rect">
            <a:avLst/>
          </a:prstGeom>
          <a:noFill/>
          <a:ln/>
        </p:spPr>
        <p:txBody>
          <a:bodyPr wrap="square" rtlCol="0" anchor="ctr"/>
          <a:lstStyle/>
          <a:p>
            <a:pPr marL="0" indent="0" algn="l">
              <a:buNone/>
            </a:pPr>
            <a:r>
              <a:rPr lang="en-US" sz="1200" dirty="0">
                <a:solidFill>
                  <a:srgbClr val="6B8A9A"/>
                </a:solidFill>
                <a:latin typeface="Calibri" pitchFamily="34" charset="0"/>
                <a:ea typeface="Calibri" pitchFamily="34" charset="-122"/>
                <a:cs typeface="Calibri" pitchFamily="34" charset="-120"/>
              </a:rPr>
              <a:t>October 2025 – March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7F6"/>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8C72"/>
          </a:solidFill>
          <a:ln w="12700">
            <a:solidFill>
              <a:srgbClr val="0D8C72"/>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Recommendations for Future Delivery</a:t>
            </a:r>
            <a:endParaRPr lang="en-US" sz="2200" dirty="0"/>
          </a:p>
        </p:txBody>
      </p:sp>
      <p:sp>
        <p:nvSpPr>
          <p:cNvPr id="4" name="Shape 2"/>
          <p:cNvSpPr/>
          <p:nvPr/>
        </p:nvSpPr>
        <p:spPr>
          <a:xfrm>
            <a:off x="228600" y="914400"/>
            <a:ext cx="4206240" cy="896112"/>
          </a:xfrm>
          <a:prstGeom prst="rect">
            <a:avLst/>
          </a:prstGeom>
          <a:solidFill>
            <a:srgbClr val="FFFFFF"/>
          </a:solidFill>
          <a:ln w="12700">
            <a:solidFill>
              <a:srgbClr val="D0DCE8"/>
            </a:solidFill>
            <a:prstDash val="solid"/>
          </a:ln>
        </p:spPr>
        <p:txBody>
          <a:bodyPr/>
          <a:lstStyle/>
          <a:p>
            <a:endParaRPr lang="en-GB"/>
          </a:p>
        </p:txBody>
      </p:sp>
      <p:sp>
        <p:nvSpPr>
          <p:cNvPr id="5" name="Shape 3"/>
          <p:cNvSpPr/>
          <p:nvPr/>
        </p:nvSpPr>
        <p:spPr>
          <a:xfrm>
            <a:off x="338328" y="1024128"/>
            <a:ext cx="475488" cy="475488"/>
          </a:xfrm>
          <a:prstGeom prst="ellipse">
            <a:avLst/>
          </a:prstGeom>
          <a:solidFill>
            <a:srgbClr val="1A3C5E"/>
          </a:solidFill>
          <a:ln w="12700">
            <a:solidFill>
              <a:srgbClr val="1A3C5E"/>
            </a:solidFill>
            <a:prstDash val="solid"/>
          </a:ln>
        </p:spPr>
        <p:txBody>
          <a:bodyPr/>
          <a:lstStyle/>
          <a:p>
            <a:endParaRPr lang="en-GB"/>
          </a:p>
        </p:txBody>
      </p:sp>
      <p:sp>
        <p:nvSpPr>
          <p:cNvPr id="6" name="Text 4"/>
          <p:cNvSpPr/>
          <p:nvPr/>
        </p:nvSpPr>
        <p:spPr>
          <a:xfrm>
            <a:off x="338328" y="102412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1</a:t>
            </a:r>
            <a:endParaRPr lang="en-US" sz="1500" dirty="0"/>
          </a:p>
        </p:txBody>
      </p:sp>
      <p:sp>
        <p:nvSpPr>
          <p:cNvPr id="7" name="Text 5"/>
          <p:cNvSpPr/>
          <p:nvPr/>
        </p:nvSpPr>
        <p:spPr>
          <a:xfrm>
            <a:off x="941832" y="100584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Sustain the holistic model</a:t>
            </a:r>
            <a:endParaRPr lang="en-US" sz="1200" dirty="0"/>
          </a:p>
        </p:txBody>
      </p:sp>
      <p:sp>
        <p:nvSpPr>
          <p:cNvPr id="8" name="Text 6"/>
          <p:cNvSpPr/>
          <p:nvPr/>
        </p:nvSpPr>
        <p:spPr>
          <a:xfrm>
            <a:off x="941832" y="129844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Retain and resource the integrated advice, advocacy and wellbeing approach — do not separate its elements.</a:t>
            </a:r>
            <a:endParaRPr lang="en-US" sz="1050" dirty="0"/>
          </a:p>
        </p:txBody>
      </p:sp>
      <p:sp>
        <p:nvSpPr>
          <p:cNvPr id="9" name="Shape 7"/>
          <p:cNvSpPr/>
          <p:nvPr/>
        </p:nvSpPr>
        <p:spPr>
          <a:xfrm>
            <a:off x="4800600" y="914400"/>
            <a:ext cx="4206240" cy="896112"/>
          </a:xfrm>
          <a:prstGeom prst="rect">
            <a:avLst/>
          </a:prstGeom>
          <a:solidFill>
            <a:srgbClr val="FFFFFF"/>
          </a:solidFill>
          <a:ln w="12700">
            <a:solidFill>
              <a:srgbClr val="D0DCE8"/>
            </a:solidFill>
            <a:prstDash val="solid"/>
          </a:ln>
        </p:spPr>
        <p:txBody>
          <a:bodyPr/>
          <a:lstStyle/>
          <a:p>
            <a:endParaRPr lang="en-GB"/>
          </a:p>
        </p:txBody>
      </p:sp>
      <p:sp>
        <p:nvSpPr>
          <p:cNvPr id="10" name="Shape 8"/>
          <p:cNvSpPr/>
          <p:nvPr/>
        </p:nvSpPr>
        <p:spPr>
          <a:xfrm>
            <a:off x="4910328" y="1024128"/>
            <a:ext cx="475488" cy="475488"/>
          </a:xfrm>
          <a:prstGeom prst="ellipse">
            <a:avLst/>
          </a:prstGeom>
          <a:solidFill>
            <a:srgbClr val="1A3C5E"/>
          </a:solidFill>
          <a:ln w="12700">
            <a:solidFill>
              <a:srgbClr val="1A3C5E"/>
            </a:solidFill>
            <a:prstDash val="solid"/>
          </a:ln>
        </p:spPr>
        <p:txBody>
          <a:bodyPr/>
          <a:lstStyle/>
          <a:p>
            <a:endParaRPr lang="en-GB"/>
          </a:p>
        </p:txBody>
      </p:sp>
      <p:sp>
        <p:nvSpPr>
          <p:cNvPr id="11" name="Text 9"/>
          <p:cNvSpPr/>
          <p:nvPr/>
        </p:nvSpPr>
        <p:spPr>
          <a:xfrm>
            <a:off x="4910328" y="102412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2</a:t>
            </a:r>
            <a:endParaRPr lang="en-US" sz="1500" dirty="0"/>
          </a:p>
        </p:txBody>
      </p:sp>
      <p:sp>
        <p:nvSpPr>
          <p:cNvPr id="12" name="Text 10"/>
          <p:cNvSpPr/>
          <p:nvPr/>
        </p:nvSpPr>
        <p:spPr>
          <a:xfrm>
            <a:off x="5513832" y="100584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Set realistic targets</a:t>
            </a:r>
            <a:endParaRPr lang="en-US" sz="1200" dirty="0"/>
          </a:p>
        </p:txBody>
      </p:sp>
      <p:sp>
        <p:nvSpPr>
          <p:cNvPr id="13" name="Text 11"/>
          <p:cNvSpPr/>
          <p:nvPr/>
        </p:nvSpPr>
        <p:spPr>
          <a:xfrm>
            <a:off x="5513832" y="129844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Future targets must reflect delivery intensity: 5–6 appointments per client, sessions up to 2 hours.</a:t>
            </a:r>
            <a:endParaRPr lang="en-US" sz="1050" dirty="0"/>
          </a:p>
        </p:txBody>
      </p:sp>
      <p:sp>
        <p:nvSpPr>
          <p:cNvPr id="14" name="Shape 12"/>
          <p:cNvSpPr/>
          <p:nvPr/>
        </p:nvSpPr>
        <p:spPr>
          <a:xfrm>
            <a:off x="228600" y="1920240"/>
            <a:ext cx="4206240" cy="896112"/>
          </a:xfrm>
          <a:prstGeom prst="rect">
            <a:avLst/>
          </a:prstGeom>
          <a:solidFill>
            <a:srgbClr val="FFFFFF"/>
          </a:solidFill>
          <a:ln w="12700">
            <a:solidFill>
              <a:srgbClr val="D0DCE8"/>
            </a:solidFill>
            <a:prstDash val="solid"/>
          </a:ln>
        </p:spPr>
        <p:txBody>
          <a:bodyPr/>
          <a:lstStyle/>
          <a:p>
            <a:endParaRPr lang="en-GB"/>
          </a:p>
        </p:txBody>
      </p:sp>
      <p:sp>
        <p:nvSpPr>
          <p:cNvPr id="15" name="Shape 13"/>
          <p:cNvSpPr/>
          <p:nvPr/>
        </p:nvSpPr>
        <p:spPr>
          <a:xfrm>
            <a:off x="338328" y="2029968"/>
            <a:ext cx="475488" cy="475488"/>
          </a:xfrm>
          <a:prstGeom prst="ellipse">
            <a:avLst/>
          </a:prstGeom>
          <a:solidFill>
            <a:srgbClr val="1A3C5E"/>
          </a:solidFill>
          <a:ln w="12700">
            <a:solidFill>
              <a:srgbClr val="1A3C5E"/>
            </a:solidFill>
            <a:prstDash val="solid"/>
          </a:ln>
        </p:spPr>
        <p:txBody>
          <a:bodyPr/>
          <a:lstStyle/>
          <a:p>
            <a:endParaRPr lang="en-GB"/>
          </a:p>
        </p:txBody>
      </p:sp>
      <p:sp>
        <p:nvSpPr>
          <p:cNvPr id="16" name="Text 14"/>
          <p:cNvSpPr/>
          <p:nvPr/>
        </p:nvSpPr>
        <p:spPr>
          <a:xfrm>
            <a:off x="338328" y="202996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3</a:t>
            </a:r>
            <a:endParaRPr lang="en-US" sz="1500" dirty="0"/>
          </a:p>
        </p:txBody>
      </p:sp>
      <p:sp>
        <p:nvSpPr>
          <p:cNvPr id="17" name="Text 15"/>
          <p:cNvSpPr/>
          <p:nvPr/>
        </p:nvSpPr>
        <p:spPr>
          <a:xfrm>
            <a:off x="941832" y="201168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Increase capacity for ongoing support</a:t>
            </a:r>
            <a:endParaRPr lang="en-US" sz="1200" dirty="0"/>
          </a:p>
        </p:txBody>
      </p:sp>
      <p:sp>
        <p:nvSpPr>
          <p:cNvPr id="18" name="Text 16"/>
          <p:cNvSpPr/>
          <p:nvPr/>
        </p:nvSpPr>
        <p:spPr>
          <a:xfrm>
            <a:off x="941832" y="230428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Fund multiple contacts per case and allow for continued engagement beyond a single funding period.</a:t>
            </a:r>
            <a:endParaRPr lang="en-US" sz="1050" dirty="0"/>
          </a:p>
        </p:txBody>
      </p:sp>
      <p:sp>
        <p:nvSpPr>
          <p:cNvPr id="19" name="Shape 17"/>
          <p:cNvSpPr/>
          <p:nvPr/>
        </p:nvSpPr>
        <p:spPr>
          <a:xfrm>
            <a:off x="4800600" y="1920240"/>
            <a:ext cx="4206240" cy="896112"/>
          </a:xfrm>
          <a:prstGeom prst="rect">
            <a:avLst/>
          </a:prstGeom>
          <a:solidFill>
            <a:srgbClr val="FFFFFF"/>
          </a:solidFill>
          <a:ln w="12700">
            <a:solidFill>
              <a:srgbClr val="D0DCE8"/>
            </a:solidFill>
            <a:prstDash val="solid"/>
          </a:ln>
        </p:spPr>
        <p:txBody>
          <a:bodyPr/>
          <a:lstStyle/>
          <a:p>
            <a:endParaRPr lang="en-GB"/>
          </a:p>
        </p:txBody>
      </p:sp>
      <p:sp>
        <p:nvSpPr>
          <p:cNvPr id="20" name="Shape 18"/>
          <p:cNvSpPr/>
          <p:nvPr/>
        </p:nvSpPr>
        <p:spPr>
          <a:xfrm>
            <a:off x="4910328" y="2029968"/>
            <a:ext cx="475488" cy="475488"/>
          </a:xfrm>
          <a:prstGeom prst="ellipse">
            <a:avLst/>
          </a:prstGeom>
          <a:solidFill>
            <a:srgbClr val="1A3C5E"/>
          </a:solidFill>
          <a:ln w="12700">
            <a:solidFill>
              <a:srgbClr val="1A3C5E"/>
            </a:solidFill>
            <a:prstDash val="solid"/>
          </a:ln>
        </p:spPr>
        <p:txBody>
          <a:bodyPr/>
          <a:lstStyle/>
          <a:p>
            <a:endParaRPr lang="en-GB"/>
          </a:p>
        </p:txBody>
      </p:sp>
      <p:sp>
        <p:nvSpPr>
          <p:cNvPr id="21" name="Text 19"/>
          <p:cNvSpPr/>
          <p:nvPr/>
        </p:nvSpPr>
        <p:spPr>
          <a:xfrm>
            <a:off x="4910328" y="202996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4</a:t>
            </a:r>
            <a:endParaRPr lang="en-US" sz="1500" dirty="0"/>
          </a:p>
        </p:txBody>
      </p:sp>
      <p:sp>
        <p:nvSpPr>
          <p:cNvPr id="22" name="Text 20"/>
          <p:cNvSpPr/>
          <p:nvPr/>
        </p:nvSpPr>
        <p:spPr>
          <a:xfrm>
            <a:off x="5513832" y="201168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Resource advocacy explicitly</a:t>
            </a:r>
            <a:endParaRPr lang="en-US" sz="1200" dirty="0"/>
          </a:p>
        </p:txBody>
      </p:sp>
      <p:sp>
        <p:nvSpPr>
          <p:cNvPr id="23" name="Text 21"/>
          <p:cNvSpPr/>
          <p:nvPr/>
        </p:nvSpPr>
        <p:spPr>
          <a:xfrm>
            <a:off x="5513832" y="230428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Dedicated time for casework, follow-up and external agency communication should be a funded core function.</a:t>
            </a:r>
            <a:endParaRPr lang="en-US" sz="1050" dirty="0"/>
          </a:p>
        </p:txBody>
      </p:sp>
      <p:sp>
        <p:nvSpPr>
          <p:cNvPr id="24" name="Shape 22"/>
          <p:cNvSpPr/>
          <p:nvPr/>
        </p:nvSpPr>
        <p:spPr>
          <a:xfrm>
            <a:off x="228600" y="2926080"/>
            <a:ext cx="4206240" cy="896112"/>
          </a:xfrm>
          <a:prstGeom prst="rect">
            <a:avLst/>
          </a:prstGeom>
          <a:solidFill>
            <a:srgbClr val="FFFFFF"/>
          </a:solidFill>
          <a:ln w="12700">
            <a:solidFill>
              <a:srgbClr val="D0DCE8"/>
            </a:solidFill>
            <a:prstDash val="solid"/>
          </a:ln>
        </p:spPr>
        <p:txBody>
          <a:bodyPr/>
          <a:lstStyle/>
          <a:p>
            <a:endParaRPr lang="en-GB"/>
          </a:p>
        </p:txBody>
      </p:sp>
      <p:sp>
        <p:nvSpPr>
          <p:cNvPr id="25" name="Shape 23"/>
          <p:cNvSpPr/>
          <p:nvPr/>
        </p:nvSpPr>
        <p:spPr>
          <a:xfrm>
            <a:off x="338328" y="3035808"/>
            <a:ext cx="475488" cy="475488"/>
          </a:xfrm>
          <a:prstGeom prst="ellipse">
            <a:avLst/>
          </a:prstGeom>
          <a:solidFill>
            <a:srgbClr val="1A3C5E"/>
          </a:solidFill>
          <a:ln w="12700">
            <a:solidFill>
              <a:srgbClr val="1A3C5E"/>
            </a:solidFill>
            <a:prstDash val="solid"/>
          </a:ln>
        </p:spPr>
        <p:txBody>
          <a:bodyPr/>
          <a:lstStyle/>
          <a:p>
            <a:endParaRPr lang="en-GB"/>
          </a:p>
        </p:txBody>
      </p:sp>
      <p:sp>
        <p:nvSpPr>
          <p:cNvPr id="26" name="Text 24"/>
          <p:cNvSpPr/>
          <p:nvPr/>
        </p:nvSpPr>
        <p:spPr>
          <a:xfrm>
            <a:off x="338328" y="303580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5</a:t>
            </a:r>
            <a:endParaRPr lang="en-US" sz="1500" dirty="0"/>
          </a:p>
        </p:txBody>
      </p:sp>
      <p:sp>
        <p:nvSpPr>
          <p:cNvPr id="27" name="Text 25"/>
          <p:cNvSpPr/>
          <p:nvPr/>
        </p:nvSpPr>
        <p:spPr>
          <a:xfrm>
            <a:off x="941832" y="301752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Enhance interpretation support</a:t>
            </a:r>
            <a:endParaRPr lang="en-US" sz="1200" dirty="0"/>
          </a:p>
        </p:txBody>
      </p:sp>
      <p:sp>
        <p:nvSpPr>
          <p:cNvPr id="28" name="Text 26"/>
          <p:cNvSpPr/>
          <p:nvPr/>
        </p:nvSpPr>
        <p:spPr>
          <a:xfrm>
            <a:off x="941832" y="331012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With 97% of clients having limited English, quality interpretation is an essential core cost, not a peripheral one.</a:t>
            </a:r>
            <a:endParaRPr lang="en-US" sz="1050" dirty="0"/>
          </a:p>
        </p:txBody>
      </p:sp>
      <p:sp>
        <p:nvSpPr>
          <p:cNvPr id="29" name="Shape 27"/>
          <p:cNvSpPr/>
          <p:nvPr/>
        </p:nvSpPr>
        <p:spPr>
          <a:xfrm>
            <a:off x="4800600" y="2926080"/>
            <a:ext cx="4206240" cy="896112"/>
          </a:xfrm>
          <a:prstGeom prst="rect">
            <a:avLst/>
          </a:prstGeom>
          <a:solidFill>
            <a:srgbClr val="FFFFFF"/>
          </a:solidFill>
          <a:ln w="12700">
            <a:solidFill>
              <a:srgbClr val="D0DCE8"/>
            </a:solidFill>
            <a:prstDash val="solid"/>
          </a:ln>
        </p:spPr>
        <p:txBody>
          <a:bodyPr/>
          <a:lstStyle/>
          <a:p>
            <a:endParaRPr lang="en-GB"/>
          </a:p>
        </p:txBody>
      </p:sp>
      <p:sp>
        <p:nvSpPr>
          <p:cNvPr id="30" name="Shape 28"/>
          <p:cNvSpPr/>
          <p:nvPr/>
        </p:nvSpPr>
        <p:spPr>
          <a:xfrm>
            <a:off x="4910328" y="3035808"/>
            <a:ext cx="475488" cy="475488"/>
          </a:xfrm>
          <a:prstGeom prst="ellipse">
            <a:avLst/>
          </a:prstGeom>
          <a:solidFill>
            <a:srgbClr val="1A3C5E"/>
          </a:solidFill>
          <a:ln w="12700">
            <a:solidFill>
              <a:srgbClr val="1A3C5E"/>
            </a:solidFill>
            <a:prstDash val="solid"/>
          </a:ln>
        </p:spPr>
        <p:txBody>
          <a:bodyPr/>
          <a:lstStyle/>
          <a:p>
            <a:endParaRPr lang="en-GB"/>
          </a:p>
        </p:txBody>
      </p:sp>
      <p:sp>
        <p:nvSpPr>
          <p:cNvPr id="31" name="Text 29"/>
          <p:cNvSpPr/>
          <p:nvPr/>
        </p:nvSpPr>
        <p:spPr>
          <a:xfrm>
            <a:off x="4910328" y="303580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6</a:t>
            </a:r>
            <a:endParaRPr lang="en-US" sz="1500" dirty="0"/>
          </a:p>
        </p:txBody>
      </p:sp>
      <p:sp>
        <p:nvSpPr>
          <p:cNvPr id="32" name="Text 30"/>
          <p:cNvSpPr/>
          <p:nvPr/>
        </p:nvSpPr>
        <p:spPr>
          <a:xfrm>
            <a:off x="5513832" y="301752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Reduce access barriers</a:t>
            </a:r>
            <a:endParaRPr lang="en-US" sz="1200" dirty="0"/>
          </a:p>
        </p:txBody>
      </p:sp>
      <p:sp>
        <p:nvSpPr>
          <p:cNvPr id="33" name="Text 31"/>
          <p:cNvSpPr/>
          <p:nvPr/>
        </p:nvSpPr>
        <p:spPr>
          <a:xfrm>
            <a:off x="5513832" y="331012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Dedicated transport and participation budgets will ensure financial hardship does not prevent engagement.</a:t>
            </a:r>
            <a:endParaRPr lang="en-US" sz="1050" dirty="0"/>
          </a:p>
        </p:txBody>
      </p:sp>
      <p:sp>
        <p:nvSpPr>
          <p:cNvPr id="34" name="Shape 32"/>
          <p:cNvSpPr/>
          <p:nvPr/>
        </p:nvSpPr>
        <p:spPr>
          <a:xfrm>
            <a:off x="228600" y="3931920"/>
            <a:ext cx="4206240" cy="896112"/>
          </a:xfrm>
          <a:prstGeom prst="rect">
            <a:avLst/>
          </a:prstGeom>
          <a:solidFill>
            <a:srgbClr val="FFFFFF"/>
          </a:solidFill>
          <a:ln w="12700">
            <a:solidFill>
              <a:srgbClr val="D0DCE8"/>
            </a:solidFill>
            <a:prstDash val="solid"/>
          </a:ln>
        </p:spPr>
        <p:txBody>
          <a:bodyPr/>
          <a:lstStyle/>
          <a:p>
            <a:endParaRPr lang="en-GB"/>
          </a:p>
        </p:txBody>
      </p:sp>
      <p:sp>
        <p:nvSpPr>
          <p:cNvPr id="35" name="Shape 33"/>
          <p:cNvSpPr/>
          <p:nvPr/>
        </p:nvSpPr>
        <p:spPr>
          <a:xfrm>
            <a:off x="338328" y="4041648"/>
            <a:ext cx="475488" cy="475488"/>
          </a:xfrm>
          <a:prstGeom prst="ellipse">
            <a:avLst/>
          </a:prstGeom>
          <a:solidFill>
            <a:srgbClr val="1A3C5E"/>
          </a:solidFill>
          <a:ln w="12700">
            <a:solidFill>
              <a:srgbClr val="1A3C5E"/>
            </a:solidFill>
            <a:prstDash val="solid"/>
          </a:ln>
        </p:spPr>
        <p:txBody>
          <a:bodyPr/>
          <a:lstStyle/>
          <a:p>
            <a:endParaRPr lang="en-GB"/>
          </a:p>
        </p:txBody>
      </p:sp>
      <p:sp>
        <p:nvSpPr>
          <p:cNvPr id="36" name="Text 34"/>
          <p:cNvSpPr/>
          <p:nvPr/>
        </p:nvSpPr>
        <p:spPr>
          <a:xfrm>
            <a:off x="338328" y="404164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7</a:t>
            </a:r>
            <a:endParaRPr lang="en-US" sz="1500" dirty="0"/>
          </a:p>
        </p:txBody>
      </p:sp>
      <p:sp>
        <p:nvSpPr>
          <p:cNvPr id="37" name="Text 35"/>
          <p:cNvSpPr/>
          <p:nvPr/>
        </p:nvSpPr>
        <p:spPr>
          <a:xfrm>
            <a:off x="941832" y="402336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Support staff wellbeing</a:t>
            </a:r>
            <a:endParaRPr lang="en-US" sz="1200" dirty="0"/>
          </a:p>
        </p:txBody>
      </p:sp>
      <p:sp>
        <p:nvSpPr>
          <p:cNvPr id="38" name="Text 36"/>
          <p:cNvSpPr/>
          <p:nvPr/>
        </p:nvSpPr>
        <p:spPr>
          <a:xfrm>
            <a:off x="941832" y="431596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Fund manageable caseloads, supervision and development — these are core delivery costs, not optional overheads.</a:t>
            </a:r>
            <a:endParaRPr lang="en-US" sz="1050" dirty="0"/>
          </a:p>
        </p:txBody>
      </p:sp>
      <p:sp>
        <p:nvSpPr>
          <p:cNvPr id="39" name="Shape 37"/>
          <p:cNvSpPr/>
          <p:nvPr/>
        </p:nvSpPr>
        <p:spPr>
          <a:xfrm>
            <a:off x="4800600" y="3931920"/>
            <a:ext cx="4206240" cy="896112"/>
          </a:xfrm>
          <a:prstGeom prst="rect">
            <a:avLst/>
          </a:prstGeom>
          <a:solidFill>
            <a:srgbClr val="FFFFFF"/>
          </a:solidFill>
          <a:ln w="12700">
            <a:solidFill>
              <a:srgbClr val="D0DCE8"/>
            </a:solidFill>
            <a:prstDash val="solid"/>
          </a:ln>
        </p:spPr>
        <p:txBody>
          <a:bodyPr/>
          <a:lstStyle/>
          <a:p>
            <a:endParaRPr lang="en-GB"/>
          </a:p>
        </p:txBody>
      </p:sp>
      <p:sp>
        <p:nvSpPr>
          <p:cNvPr id="40" name="Shape 38"/>
          <p:cNvSpPr/>
          <p:nvPr/>
        </p:nvSpPr>
        <p:spPr>
          <a:xfrm>
            <a:off x="4910328" y="4041648"/>
            <a:ext cx="475488" cy="475488"/>
          </a:xfrm>
          <a:prstGeom prst="ellipse">
            <a:avLst/>
          </a:prstGeom>
          <a:solidFill>
            <a:srgbClr val="1A3C5E"/>
          </a:solidFill>
          <a:ln w="12700">
            <a:solidFill>
              <a:srgbClr val="1A3C5E"/>
            </a:solidFill>
            <a:prstDash val="solid"/>
          </a:ln>
        </p:spPr>
        <p:txBody>
          <a:bodyPr/>
          <a:lstStyle/>
          <a:p>
            <a:endParaRPr lang="en-GB"/>
          </a:p>
        </p:txBody>
      </p:sp>
      <p:sp>
        <p:nvSpPr>
          <p:cNvPr id="41" name="Text 39"/>
          <p:cNvSpPr/>
          <p:nvPr/>
        </p:nvSpPr>
        <p:spPr>
          <a:xfrm>
            <a:off x="4910328" y="4041648"/>
            <a:ext cx="475488" cy="475488"/>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8</a:t>
            </a:r>
            <a:endParaRPr lang="en-US" sz="1500" dirty="0"/>
          </a:p>
        </p:txBody>
      </p:sp>
      <p:sp>
        <p:nvSpPr>
          <p:cNvPr id="42" name="Text 40"/>
          <p:cNvSpPr/>
          <p:nvPr/>
        </p:nvSpPr>
        <p:spPr>
          <a:xfrm>
            <a:off x="5513832" y="4023360"/>
            <a:ext cx="338328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Formalise partnerships</a:t>
            </a:r>
            <a:endParaRPr lang="en-US" sz="1200" dirty="0"/>
          </a:p>
        </p:txBody>
      </p:sp>
      <p:sp>
        <p:nvSpPr>
          <p:cNvPr id="43" name="Text 41"/>
          <p:cNvSpPr/>
          <p:nvPr/>
        </p:nvSpPr>
        <p:spPr>
          <a:xfrm>
            <a:off x="5513832" y="4315968"/>
            <a:ext cx="3383280" cy="475488"/>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Clearer referral pathways with statutory partners (especially GPs) will reduce delays and improve multi-agency outcomes.</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3C5E"/>
        </a:solidFill>
        <a:effectLst/>
      </p:bgPr>
    </p:bg>
    <p:spTree>
      <p:nvGrpSpPr>
        <p:cNvPr id="1" name=""/>
        <p:cNvGrpSpPr/>
        <p:nvPr/>
      </p:nvGrpSpPr>
      <p:grpSpPr>
        <a:xfrm>
          <a:off x="0" y="0"/>
          <a:ext cx="0" cy="0"/>
          <a:chOff x="0" y="0"/>
          <a:chExt cx="0" cy="0"/>
        </a:xfrm>
      </p:grpSpPr>
      <p:sp>
        <p:nvSpPr>
          <p:cNvPr id="2" name="Shape 0"/>
          <p:cNvSpPr/>
          <p:nvPr/>
        </p:nvSpPr>
        <p:spPr>
          <a:xfrm>
            <a:off x="-731520" y="3200400"/>
            <a:ext cx="3200400" cy="3200400"/>
          </a:xfrm>
          <a:prstGeom prst="ellipse">
            <a:avLst/>
          </a:prstGeom>
          <a:solidFill>
            <a:srgbClr val="0D8C72">
              <a:alpha val="20000"/>
            </a:srgbClr>
          </a:solidFill>
          <a:ln w="12700">
            <a:solidFill>
              <a:srgbClr val="0D8C72">
                <a:alpha val="20000"/>
              </a:srgbClr>
            </a:solidFill>
            <a:prstDash val="solid"/>
          </a:ln>
        </p:spPr>
        <p:txBody>
          <a:bodyPr/>
          <a:lstStyle/>
          <a:p>
            <a:endParaRPr lang="en-GB"/>
          </a:p>
        </p:txBody>
      </p:sp>
      <p:sp>
        <p:nvSpPr>
          <p:cNvPr id="3" name="Shape 1"/>
          <p:cNvSpPr/>
          <p:nvPr/>
        </p:nvSpPr>
        <p:spPr>
          <a:xfrm>
            <a:off x="7132320" y="-914400"/>
            <a:ext cx="2743200" cy="2743200"/>
          </a:xfrm>
          <a:prstGeom prst="ellipse">
            <a:avLst/>
          </a:prstGeom>
          <a:solidFill>
            <a:srgbClr val="D4A020">
              <a:alpha val="25000"/>
            </a:srgbClr>
          </a:solidFill>
          <a:ln w="12700">
            <a:solidFill>
              <a:srgbClr val="D4A020">
                <a:alpha val="25000"/>
              </a:srgbClr>
            </a:solidFill>
            <a:prstDash val="solid"/>
          </a:ln>
        </p:spPr>
        <p:txBody>
          <a:bodyPr/>
          <a:lstStyle/>
          <a:p>
            <a:endParaRPr lang="en-GB"/>
          </a:p>
        </p:txBody>
      </p:sp>
      <p:sp>
        <p:nvSpPr>
          <p:cNvPr id="4" name="Shape 2"/>
          <p:cNvSpPr/>
          <p:nvPr/>
        </p:nvSpPr>
        <p:spPr>
          <a:xfrm>
            <a:off x="0" y="0"/>
            <a:ext cx="164592" cy="5143500"/>
          </a:xfrm>
          <a:prstGeom prst="rect">
            <a:avLst/>
          </a:prstGeom>
          <a:solidFill>
            <a:srgbClr val="0D8C72"/>
          </a:solidFill>
          <a:ln w="12700">
            <a:solidFill>
              <a:srgbClr val="0D8C72"/>
            </a:solidFill>
            <a:prstDash val="solid"/>
          </a:ln>
        </p:spPr>
        <p:txBody>
          <a:bodyPr/>
          <a:lstStyle/>
          <a:p>
            <a:endParaRPr lang="en-GB"/>
          </a:p>
        </p:txBody>
      </p:sp>
      <p:sp>
        <p:nvSpPr>
          <p:cNvPr id="5" name="Text 3"/>
          <p:cNvSpPr/>
          <p:nvPr/>
        </p:nvSpPr>
        <p:spPr>
          <a:xfrm>
            <a:off x="457200" y="640080"/>
            <a:ext cx="8229600" cy="731520"/>
          </a:xfrm>
          <a:prstGeom prst="rect">
            <a:avLst/>
          </a:prstGeom>
          <a:noFill/>
          <a:ln/>
        </p:spPr>
        <p:txBody>
          <a:bodyPr wrap="square" rtlCol="0" anchor="ctr"/>
          <a:lstStyle/>
          <a:p>
            <a:pPr marL="0" indent="0" algn="l">
              <a:buNone/>
            </a:pPr>
            <a:r>
              <a:rPr lang="en-US" sz="4000" b="1" dirty="0">
                <a:solidFill>
                  <a:srgbClr val="FFFFFF"/>
                </a:solidFill>
                <a:latin typeface="Georgia" pitchFamily="34" charset="0"/>
                <a:ea typeface="Georgia" pitchFamily="34" charset="-122"/>
                <a:cs typeface="Georgia" pitchFamily="34" charset="-120"/>
              </a:rPr>
              <a:t>The model works.</a:t>
            </a:r>
            <a:endParaRPr lang="en-US" sz="4000" dirty="0"/>
          </a:p>
        </p:txBody>
      </p:sp>
      <p:sp>
        <p:nvSpPr>
          <p:cNvPr id="6" name="Shape 4"/>
          <p:cNvSpPr/>
          <p:nvPr/>
        </p:nvSpPr>
        <p:spPr>
          <a:xfrm>
            <a:off x="457200" y="1417320"/>
            <a:ext cx="1828800" cy="54864"/>
          </a:xfrm>
          <a:prstGeom prst="rect">
            <a:avLst/>
          </a:prstGeom>
          <a:solidFill>
            <a:srgbClr val="D4A020"/>
          </a:solidFill>
          <a:ln w="12700">
            <a:solidFill>
              <a:srgbClr val="D4A020"/>
            </a:solidFill>
            <a:prstDash val="solid"/>
          </a:ln>
        </p:spPr>
        <p:txBody>
          <a:bodyPr/>
          <a:lstStyle/>
          <a:p>
            <a:endParaRPr lang="en-GB"/>
          </a:p>
        </p:txBody>
      </p:sp>
      <p:sp>
        <p:nvSpPr>
          <p:cNvPr id="7" name="Text 5"/>
          <p:cNvSpPr/>
          <p:nvPr/>
        </p:nvSpPr>
        <p:spPr>
          <a:xfrm>
            <a:off x="457200" y="1600200"/>
            <a:ext cx="8229600" cy="1097280"/>
          </a:xfrm>
          <a:prstGeom prst="rect">
            <a:avLst/>
          </a:prstGeom>
          <a:noFill/>
          <a:ln/>
        </p:spPr>
        <p:txBody>
          <a:bodyPr wrap="square" rtlCol="0" anchor="ctr"/>
          <a:lstStyle/>
          <a:p>
            <a:pPr marL="0" indent="0" algn="l">
              <a:buNone/>
            </a:pPr>
            <a:r>
              <a:rPr lang="en-US" sz="1500" dirty="0">
                <a:solidFill>
                  <a:srgbClr val="C8DDE8"/>
                </a:solidFill>
                <a:latin typeface="Calibri" pitchFamily="34" charset="0"/>
                <a:ea typeface="Calibri" pitchFamily="34" charset="-122"/>
                <a:cs typeface="Calibri" pitchFamily="34" charset="-120"/>
              </a:rPr>
              <a:t>74 people with complex, intersecting needs navigated systems, resolved problems and built confidence. Satisfaction is exceptionally high. Wellbeing has measurably improved. People are more connected, more capable and more integrated into their communities.</a:t>
            </a:r>
            <a:endParaRPr lang="en-US" sz="1500" dirty="0"/>
          </a:p>
        </p:txBody>
      </p:sp>
      <p:sp>
        <p:nvSpPr>
          <p:cNvPr id="8" name="Text 6"/>
          <p:cNvSpPr/>
          <p:nvPr/>
        </p:nvSpPr>
        <p:spPr>
          <a:xfrm>
            <a:off x="457200" y="2743200"/>
            <a:ext cx="8229600" cy="502920"/>
          </a:xfrm>
          <a:prstGeom prst="rect">
            <a:avLst/>
          </a:prstGeom>
          <a:noFill/>
          <a:ln/>
        </p:spPr>
        <p:txBody>
          <a:bodyPr wrap="square" rtlCol="0" anchor="ctr"/>
          <a:lstStyle/>
          <a:p>
            <a:pPr marL="0" indent="0">
              <a:buNone/>
            </a:pPr>
            <a:r>
              <a:rPr lang="en-US" sz="1700" b="1" i="1" dirty="0">
                <a:solidFill>
                  <a:srgbClr val="FFFFFF"/>
                </a:solidFill>
                <a:latin typeface="Calibri" pitchFamily="34" charset="0"/>
                <a:ea typeface="Calibri" pitchFamily="34" charset="-122"/>
                <a:cs typeface="Calibri" pitchFamily="34" charset="-120"/>
              </a:rPr>
              <a:t>The case for sustaining, resourcing and developing this model is strong.</a:t>
            </a:r>
            <a:endParaRPr lang="en-US" sz="1700" dirty="0"/>
          </a:p>
        </p:txBody>
      </p:sp>
      <p:sp>
        <p:nvSpPr>
          <p:cNvPr id="9" name="Shape 7"/>
          <p:cNvSpPr/>
          <p:nvPr/>
        </p:nvSpPr>
        <p:spPr>
          <a:xfrm>
            <a:off x="0" y="4480560"/>
            <a:ext cx="9144000" cy="662940"/>
          </a:xfrm>
          <a:prstGeom prst="rect">
            <a:avLst/>
          </a:prstGeom>
          <a:solidFill>
            <a:srgbClr val="132D44"/>
          </a:solidFill>
          <a:ln w="12700">
            <a:solidFill>
              <a:srgbClr val="132D44"/>
            </a:solidFill>
            <a:prstDash val="solid"/>
          </a:ln>
        </p:spPr>
        <p:txBody>
          <a:bodyPr/>
          <a:lstStyle/>
          <a:p>
            <a:endParaRPr lang="en-GB"/>
          </a:p>
        </p:txBody>
      </p:sp>
      <p:sp>
        <p:nvSpPr>
          <p:cNvPr id="10" name="Text 8"/>
          <p:cNvSpPr/>
          <p:nvPr/>
        </p:nvSpPr>
        <p:spPr>
          <a:xfrm>
            <a:off x="365760" y="4480560"/>
            <a:ext cx="8412480" cy="662940"/>
          </a:xfrm>
          <a:prstGeom prst="rect">
            <a:avLst/>
          </a:prstGeom>
          <a:noFill/>
          <a:ln/>
        </p:spPr>
        <p:txBody>
          <a:bodyPr wrap="square" rtlCol="0" anchor="ctr"/>
          <a:lstStyle/>
          <a:p>
            <a:pPr marL="0" indent="0" algn="ctr">
              <a:buNone/>
            </a:pPr>
            <a:r>
              <a:rPr lang="en-US" sz="1000" dirty="0">
                <a:solidFill>
                  <a:srgbClr val="6B8A9A"/>
                </a:solidFill>
                <a:latin typeface="Calibri" pitchFamily="34" charset="0"/>
                <a:ea typeface="Calibri" pitchFamily="34" charset="-122"/>
                <a:cs typeface="Calibri" pitchFamily="34" charset="-120"/>
              </a:rPr>
              <a:t>ICOS (International Community Organisation of Sunderland)  |  Evaluated by VCAS  |  Author: Carl Chapman CMgr. FCMI  |  March 2026</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6"/>
        </a:solidFill>
        <a:effectLst/>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1A3C5E"/>
          </a:solidFill>
          <a:ln w="12700">
            <a:solidFill>
              <a:srgbClr val="1A3C5E"/>
            </a:solidFill>
            <a:prstDash val="solid"/>
          </a:ln>
        </p:spPr>
        <p:txBody>
          <a:bodyPr/>
          <a:lstStyle/>
          <a:p>
            <a:endParaRPr lang="en-GB"/>
          </a:p>
        </p:txBody>
      </p:sp>
      <p:sp>
        <p:nvSpPr>
          <p:cNvPr id="3" name="Text 1"/>
          <p:cNvSpPr/>
          <p:nvPr/>
        </p:nvSpPr>
        <p:spPr>
          <a:xfrm>
            <a:off x="274320" y="914400"/>
            <a:ext cx="2926080" cy="1463040"/>
          </a:xfrm>
          <a:prstGeom prst="rect">
            <a:avLst/>
          </a:prstGeom>
          <a:noFill/>
          <a:ln/>
        </p:spPr>
        <p:txBody>
          <a:bodyPr wrap="square" rtlCol="0" anchor="t"/>
          <a:lstStyle/>
          <a:p>
            <a:pPr marL="0" indent="0" algn="l">
              <a:buNone/>
            </a:pPr>
            <a:r>
              <a:rPr lang="en-US" sz="3400" b="1" dirty="0">
                <a:solidFill>
                  <a:srgbClr val="FFFFFF"/>
                </a:solidFill>
                <a:latin typeface="Georgia" pitchFamily="34" charset="0"/>
                <a:ea typeface="Georgia" pitchFamily="34" charset="-122"/>
                <a:cs typeface="Georgia" pitchFamily="34" charset="-120"/>
              </a:rPr>
              <a:t>About</a:t>
            </a:r>
            <a:endParaRPr lang="en-US" sz="3400" dirty="0"/>
          </a:p>
          <a:p>
            <a:pPr marL="0" indent="0" algn="l">
              <a:buNone/>
            </a:pPr>
            <a:r>
              <a:rPr lang="en-US" sz="3400" b="1" dirty="0">
                <a:solidFill>
                  <a:srgbClr val="FFFFFF"/>
                </a:solidFill>
                <a:latin typeface="Georgia" pitchFamily="34" charset="0"/>
                <a:ea typeface="Georgia" pitchFamily="34" charset="-122"/>
                <a:cs typeface="Georgia" pitchFamily="34" charset="-120"/>
              </a:rPr>
              <a:t>the Project</a:t>
            </a:r>
            <a:endParaRPr lang="en-US" sz="3400" dirty="0"/>
          </a:p>
        </p:txBody>
      </p:sp>
      <p:sp>
        <p:nvSpPr>
          <p:cNvPr id="4" name="Shape 2"/>
          <p:cNvSpPr/>
          <p:nvPr/>
        </p:nvSpPr>
        <p:spPr>
          <a:xfrm>
            <a:off x="274320" y="2468880"/>
            <a:ext cx="1371600" cy="45720"/>
          </a:xfrm>
          <a:prstGeom prst="rect">
            <a:avLst/>
          </a:prstGeom>
          <a:solidFill>
            <a:srgbClr val="0D8C72"/>
          </a:solidFill>
          <a:ln w="12700">
            <a:solidFill>
              <a:srgbClr val="0D8C72"/>
            </a:solidFill>
            <a:prstDash val="solid"/>
          </a:ln>
        </p:spPr>
        <p:txBody>
          <a:bodyPr/>
          <a:lstStyle/>
          <a:p>
            <a:endParaRPr lang="en-GB"/>
          </a:p>
        </p:txBody>
      </p:sp>
      <p:sp>
        <p:nvSpPr>
          <p:cNvPr id="5" name="Text 3"/>
          <p:cNvSpPr/>
          <p:nvPr/>
        </p:nvSpPr>
        <p:spPr>
          <a:xfrm>
            <a:off x="274320" y="2606040"/>
            <a:ext cx="2926080" cy="640080"/>
          </a:xfrm>
          <a:prstGeom prst="rect">
            <a:avLst/>
          </a:prstGeom>
          <a:noFill/>
          <a:ln/>
        </p:spPr>
        <p:txBody>
          <a:bodyPr wrap="square" rtlCol="0" anchor="ctr"/>
          <a:lstStyle/>
          <a:p>
            <a:pPr marL="0" indent="0">
              <a:buNone/>
            </a:pPr>
            <a:r>
              <a:rPr lang="en-US" sz="1300" b="1" dirty="0">
                <a:solidFill>
                  <a:srgbClr val="A8C4D6"/>
                </a:solidFill>
                <a:latin typeface="Calibri" pitchFamily="34" charset="0"/>
                <a:ea typeface="Calibri" pitchFamily="34" charset="-122"/>
                <a:cs typeface="Calibri" pitchFamily="34" charset="-120"/>
              </a:rPr>
              <a:t>October 2025</a:t>
            </a:r>
            <a:endParaRPr lang="en-US" sz="1300" dirty="0"/>
          </a:p>
          <a:p>
            <a:pPr marL="0" indent="0">
              <a:buNone/>
            </a:pPr>
            <a:r>
              <a:rPr lang="en-US" sz="1300" dirty="0">
                <a:solidFill>
                  <a:srgbClr val="A8C4D6"/>
                </a:solidFill>
                <a:latin typeface="Calibri" pitchFamily="34" charset="0"/>
                <a:ea typeface="Calibri" pitchFamily="34" charset="-122"/>
                <a:cs typeface="Calibri" pitchFamily="34" charset="-120"/>
              </a:rPr>
              <a:t>to March 2026</a:t>
            </a:r>
            <a:endParaRPr lang="en-US" sz="1300" dirty="0"/>
          </a:p>
        </p:txBody>
      </p:sp>
      <p:sp>
        <p:nvSpPr>
          <p:cNvPr id="6" name="Text 4"/>
          <p:cNvSpPr/>
          <p:nvPr/>
        </p:nvSpPr>
        <p:spPr>
          <a:xfrm>
            <a:off x="274320" y="3337560"/>
            <a:ext cx="2834640" cy="365760"/>
          </a:xfrm>
          <a:prstGeom prst="rect">
            <a:avLst/>
          </a:prstGeom>
          <a:noFill/>
          <a:ln/>
        </p:spPr>
        <p:txBody>
          <a:bodyPr wrap="square" rtlCol="0" anchor="ctr"/>
          <a:lstStyle/>
          <a:p>
            <a:pPr marL="0" indent="0">
              <a:buNone/>
            </a:pPr>
            <a:r>
              <a:rPr lang="en-US" sz="1300" dirty="0">
                <a:solidFill>
                  <a:srgbClr val="A8C4D6"/>
                </a:solidFill>
                <a:latin typeface="Calibri" pitchFamily="34" charset="0"/>
                <a:ea typeface="Calibri" pitchFamily="34" charset="-122"/>
                <a:cs typeface="Calibri" pitchFamily="34" charset="-120"/>
              </a:rPr>
              <a:t>Sunderland, UK</a:t>
            </a:r>
            <a:endParaRPr lang="en-US" sz="1300" dirty="0"/>
          </a:p>
        </p:txBody>
      </p:sp>
      <p:sp>
        <p:nvSpPr>
          <p:cNvPr id="7" name="Text 5"/>
          <p:cNvSpPr/>
          <p:nvPr/>
        </p:nvSpPr>
        <p:spPr>
          <a:xfrm>
            <a:off x="3840480" y="548640"/>
            <a:ext cx="5029200" cy="914400"/>
          </a:xfrm>
          <a:prstGeom prst="rect">
            <a:avLst/>
          </a:prstGeom>
          <a:noFill/>
          <a:ln/>
        </p:spPr>
        <p:txBody>
          <a:bodyPr wrap="square" rtlCol="0" anchor="ctr"/>
          <a:lstStyle/>
          <a:p>
            <a:pPr marL="0" indent="0" algn="l">
              <a:buNone/>
            </a:pPr>
            <a:r>
              <a:rPr lang="en-US" sz="1400" dirty="0">
                <a:solidFill>
                  <a:srgbClr val="132D44"/>
                </a:solidFill>
                <a:latin typeface="Calibri" pitchFamily="34" charset="0"/>
                <a:ea typeface="Calibri" pitchFamily="34" charset="-122"/>
                <a:cs typeface="Calibri" pitchFamily="34" charset="-120"/>
              </a:rPr>
              <a:t>The Migrant Health in Sunderland (MHS) project was created to address the barriers faced by migrant communities in accessing health services, advice and wider support.</a:t>
            </a:r>
            <a:endParaRPr lang="en-US" sz="1400" dirty="0"/>
          </a:p>
        </p:txBody>
      </p:sp>
      <p:sp>
        <p:nvSpPr>
          <p:cNvPr id="8" name="Shape 6"/>
          <p:cNvSpPr/>
          <p:nvPr/>
        </p:nvSpPr>
        <p:spPr>
          <a:xfrm>
            <a:off x="3840480" y="1600200"/>
            <a:ext cx="54864" cy="502920"/>
          </a:xfrm>
          <a:prstGeom prst="rect">
            <a:avLst/>
          </a:prstGeom>
          <a:solidFill>
            <a:srgbClr val="0D8C72"/>
          </a:solidFill>
          <a:ln w="12700">
            <a:solidFill>
              <a:srgbClr val="0D8C72"/>
            </a:solidFill>
            <a:prstDash val="solid"/>
          </a:ln>
        </p:spPr>
        <p:txBody>
          <a:bodyPr/>
          <a:lstStyle/>
          <a:p>
            <a:endParaRPr lang="en-GB"/>
          </a:p>
        </p:txBody>
      </p:sp>
      <p:sp>
        <p:nvSpPr>
          <p:cNvPr id="9" name="Text 7"/>
          <p:cNvSpPr/>
          <p:nvPr/>
        </p:nvSpPr>
        <p:spPr>
          <a:xfrm>
            <a:off x="4005072" y="1600200"/>
            <a:ext cx="4754880" cy="274320"/>
          </a:xfrm>
          <a:prstGeom prst="rect">
            <a:avLst/>
          </a:prstGeom>
          <a:noFill/>
          <a:ln/>
        </p:spPr>
        <p:txBody>
          <a:bodyPr wrap="square" lIns="0" tIns="0" rIns="0" bIns="0" rtlCol="0" anchor="ctr"/>
          <a:lstStyle/>
          <a:p>
            <a:pPr marL="0" indent="0">
              <a:buNone/>
            </a:pPr>
            <a:r>
              <a:rPr lang="en-US" sz="1300" b="1" dirty="0">
                <a:solidFill>
                  <a:srgbClr val="1A3C5E"/>
                </a:solidFill>
                <a:latin typeface="Calibri" pitchFamily="34" charset="0"/>
                <a:ea typeface="Calibri" pitchFamily="34" charset="-122"/>
                <a:cs typeface="Calibri" pitchFamily="34" charset="-120"/>
              </a:rPr>
              <a:t>Healthcare access</a:t>
            </a:r>
            <a:endParaRPr lang="en-US" sz="1300" dirty="0"/>
          </a:p>
        </p:txBody>
      </p:sp>
      <p:sp>
        <p:nvSpPr>
          <p:cNvPr id="10" name="Text 8"/>
          <p:cNvSpPr/>
          <p:nvPr/>
        </p:nvSpPr>
        <p:spPr>
          <a:xfrm>
            <a:off x="4005072" y="1865376"/>
            <a:ext cx="4754880"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Helping clients navigate NHS and health services, including with interpreter support.</a:t>
            </a:r>
            <a:endParaRPr lang="en-US" sz="1100" dirty="0"/>
          </a:p>
        </p:txBody>
      </p:sp>
      <p:sp>
        <p:nvSpPr>
          <p:cNvPr id="11" name="Shape 9"/>
          <p:cNvSpPr/>
          <p:nvPr/>
        </p:nvSpPr>
        <p:spPr>
          <a:xfrm>
            <a:off x="3840480" y="2404872"/>
            <a:ext cx="54864" cy="502920"/>
          </a:xfrm>
          <a:prstGeom prst="rect">
            <a:avLst/>
          </a:prstGeom>
          <a:solidFill>
            <a:srgbClr val="0D8C72"/>
          </a:solidFill>
          <a:ln w="12700">
            <a:solidFill>
              <a:srgbClr val="0D8C72"/>
            </a:solidFill>
            <a:prstDash val="solid"/>
          </a:ln>
        </p:spPr>
        <p:txBody>
          <a:bodyPr/>
          <a:lstStyle/>
          <a:p>
            <a:endParaRPr lang="en-GB"/>
          </a:p>
        </p:txBody>
      </p:sp>
      <p:sp>
        <p:nvSpPr>
          <p:cNvPr id="12" name="Text 10"/>
          <p:cNvSpPr/>
          <p:nvPr/>
        </p:nvSpPr>
        <p:spPr>
          <a:xfrm>
            <a:off x="4005072" y="2404872"/>
            <a:ext cx="4754880" cy="274320"/>
          </a:xfrm>
          <a:prstGeom prst="rect">
            <a:avLst/>
          </a:prstGeom>
          <a:noFill/>
          <a:ln/>
        </p:spPr>
        <p:txBody>
          <a:bodyPr wrap="square" lIns="0" tIns="0" rIns="0" bIns="0" rtlCol="0" anchor="ctr"/>
          <a:lstStyle/>
          <a:p>
            <a:pPr marL="0" indent="0">
              <a:buNone/>
            </a:pPr>
            <a:r>
              <a:rPr lang="en-US" sz="1300" b="1" dirty="0">
                <a:solidFill>
                  <a:srgbClr val="1A3C5E"/>
                </a:solidFill>
                <a:latin typeface="Calibri" pitchFamily="34" charset="0"/>
                <a:ea typeface="Calibri" pitchFamily="34" charset="-122"/>
                <a:cs typeface="Calibri" pitchFamily="34" charset="-120"/>
              </a:rPr>
              <a:t>Housing &amp; benefits</a:t>
            </a:r>
            <a:endParaRPr lang="en-US" sz="1300" dirty="0"/>
          </a:p>
        </p:txBody>
      </p:sp>
      <p:sp>
        <p:nvSpPr>
          <p:cNvPr id="13" name="Text 11"/>
          <p:cNvSpPr/>
          <p:nvPr/>
        </p:nvSpPr>
        <p:spPr>
          <a:xfrm>
            <a:off x="4005072" y="2670048"/>
            <a:ext cx="4754880"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Supporting individuals through complex applications, disputes and advocacy.</a:t>
            </a:r>
            <a:endParaRPr lang="en-US" sz="1100" dirty="0"/>
          </a:p>
        </p:txBody>
      </p:sp>
      <p:sp>
        <p:nvSpPr>
          <p:cNvPr id="14" name="Shape 12"/>
          <p:cNvSpPr/>
          <p:nvPr/>
        </p:nvSpPr>
        <p:spPr>
          <a:xfrm>
            <a:off x="3840480" y="3209544"/>
            <a:ext cx="54864" cy="502920"/>
          </a:xfrm>
          <a:prstGeom prst="rect">
            <a:avLst/>
          </a:prstGeom>
          <a:solidFill>
            <a:srgbClr val="0D8C72"/>
          </a:solidFill>
          <a:ln w="12700">
            <a:solidFill>
              <a:srgbClr val="0D8C72"/>
            </a:solidFill>
            <a:prstDash val="solid"/>
          </a:ln>
        </p:spPr>
        <p:txBody>
          <a:bodyPr/>
          <a:lstStyle/>
          <a:p>
            <a:endParaRPr lang="en-GB"/>
          </a:p>
        </p:txBody>
      </p:sp>
      <p:sp>
        <p:nvSpPr>
          <p:cNvPr id="15" name="Text 13"/>
          <p:cNvSpPr/>
          <p:nvPr/>
        </p:nvSpPr>
        <p:spPr>
          <a:xfrm>
            <a:off x="4005072" y="3209544"/>
            <a:ext cx="4754880" cy="274320"/>
          </a:xfrm>
          <a:prstGeom prst="rect">
            <a:avLst/>
          </a:prstGeom>
          <a:noFill/>
          <a:ln/>
        </p:spPr>
        <p:txBody>
          <a:bodyPr wrap="square" lIns="0" tIns="0" rIns="0" bIns="0" rtlCol="0" anchor="ctr"/>
          <a:lstStyle/>
          <a:p>
            <a:pPr marL="0" indent="0">
              <a:buNone/>
            </a:pPr>
            <a:r>
              <a:rPr lang="en-US" sz="1300" b="1" dirty="0">
                <a:solidFill>
                  <a:srgbClr val="1A3C5E"/>
                </a:solidFill>
                <a:latin typeface="Calibri" pitchFamily="34" charset="0"/>
                <a:ea typeface="Calibri" pitchFamily="34" charset="-122"/>
                <a:cs typeface="Calibri" pitchFamily="34" charset="-120"/>
              </a:rPr>
              <a:t>Immigration guidance</a:t>
            </a:r>
            <a:endParaRPr lang="en-US" sz="1300" dirty="0"/>
          </a:p>
        </p:txBody>
      </p:sp>
      <p:sp>
        <p:nvSpPr>
          <p:cNvPr id="16" name="Text 14"/>
          <p:cNvSpPr/>
          <p:nvPr/>
        </p:nvSpPr>
        <p:spPr>
          <a:xfrm>
            <a:off x="4005072" y="3474720"/>
            <a:ext cx="4754880"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Assisting with status clarification, citizenship and formal processes.</a:t>
            </a:r>
            <a:endParaRPr lang="en-US" sz="1100" dirty="0"/>
          </a:p>
        </p:txBody>
      </p:sp>
      <p:sp>
        <p:nvSpPr>
          <p:cNvPr id="17" name="Shape 15"/>
          <p:cNvSpPr/>
          <p:nvPr/>
        </p:nvSpPr>
        <p:spPr>
          <a:xfrm>
            <a:off x="3840480" y="4014216"/>
            <a:ext cx="54864" cy="502920"/>
          </a:xfrm>
          <a:prstGeom prst="rect">
            <a:avLst/>
          </a:prstGeom>
          <a:solidFill>
            <a:srgbClr val="0D8C72"/>
          </a:solidFill>
          <a:ln w="12700">
            <a:solidFill>
              <a:srgbClr val="0D8C72"/>
            </a:solidFill>
            <a:prstDash val="solid"/>
          </a:ln>
        </p:spPr>
        <p:txBody>
          <a:bodyPr/>
          <a:lstStyle/>
          <a:p>
            <a:endParaRPr lang="en-GB"/>
          </a:p>
        </p:txBody>
      </p:sp>
      <p:sp>
        <p:nvSpPr>
          <p:cNvPr id="18" name="Text 16"/>
          <p:cNvSpPr/>
          <p:nvPr/>
        </p:nvSpPr>
        <p:spPr>
          <a:xfrm>
            <a:off x="4005072" y="4014216"/>
            <a:ext cx="4754880" cy="274320"/>
          </a:xfrm>
          <a:prstGeom prst="rect">
            <a:avLst/>
          </a:prstGeom>
          <a:noFill/>
          <a:ln/>
        </p:spPr>
        <p:txBody>
          <a:bodyPr wrap="square" lIns="0" tIns="0" rIns="0" bIns="0" rtlCol="0" anchor="ctr"/>
          <a:lstStyle/>
          <a:p>
            <a:pPr marL="0" indent="0">
              <a:buNone/>
            </a:pPr>
            <a:r>
              <a:rPr lang="en-US" sz="1300" b="1" dirty="0">
                <a:solidFill>
                  <a:srgbClr val="1A3C5E"/>
                </a:solidFill>
                <a:latin typeface="Calibri" pitchFamily="34" charset="0"/>
                <a:ea typeface="Calibri" pitchFamily="34" charset="-122"/>
                <a:cs typeface="Calibri" pitchFamily="34" charset="-120"/>
              </a:rPr>
              <a:t>Wellbeing &amp; inclusion</a:t>
            </a:r>
            <a:endParaRPr lang="en-US" sz="1300" dirty="0"/>
          </a:p>
        </p:txBody>
      </p:sp>
      <p:sp>
        <p:nvSpPr>
          <p:cNvPr id="19" name="Text 17"/>
          <p:cNvSpPr/>
          <p:nvPr/>
        </p:nvSpPr>
        <p:spPr>
          <a:xfrm>
            <a:off x="4005072" y="4279392"/>
            <a:ext cx="4754880"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Walking groups, sports, day trips and social activities reducing isolation.</a:t>
            </a:r>
            <a:endParaRPr lang="en-US" sz="1100" dirty="0"/>
          </a:p>
        </p:txBody>
      </p:sp>
      <p:sp>
        <p:nvSpPr>
          <p:cNvPr id="20" name="Text 18"/>
          <p:cNvSpPr/>
          <p:nvPr/>
        </p:nvSpPr>
        <p:spPr>
          <a:xfrm>
            <a:off x="3840480" y="4754880"/>
            <a:ext cx="5029200" cy="256032"/>
          </a:xfrm>
          <a:prstGeom prst="rect">
            <a:avLst/>
          </a:prstGeom>
          <a:noFill/>
          <a:ln/>
        </p:spPr>
        <p:txBody>
          <a:bodyPr wrap="square" rtlCol="0" anchor="ctr"/>
          <a:lstStyle/>
          <a:p>
            <a:pPr marL="0" indent="0" algn="l">
              <a:buNone/>
            </a:pPr>
            <a:r>
              <a:rPr lang="en-US" sz="900" dirty="0">
                <a:solidFill>
                  <a:srgbClr val="6B8A9A"/>
                </a:solidFill>
                <a:latin typeface="Calibri" pitchFamily="34" charset="0"/>
                <a:ea typeface="Calibri" pitchFamily="34" charset="-122"/>
                <a:cs typeface="Calibri" pitchFamily="34" charset="-120"/>
              </a:rPr>
              <a:t>Lead Organisation: ICOS  |  Evaluation Partner: VCAS  |  Author: Carl Chapman CMgr. FCMI</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3C5E"/>
          </a:solidFill>
          <a:ln w="12700">
            <a:solidFill>
              <a:srgbClr val="1A3C5E"/>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Key Headline Results</a:t>
            </a:r>
            <a:endParaRPr lang="en-US" sz="2200" dirty="0"/>
          </a:p>
        </p:txBody>
      </p:sp>
      <p:sp>
        <p:nvSpPr>
          <p:cNvPr id="4" name="Shape 2"/>
          <p:cNvSpPr/>
          <p:nvPr/>
        </p:nvSpPr>
        <p:spPr>
          <a:xfrm>
            <a:off x="201168" y="960120"/>
            <a:ext cx="2103120" cy="3474720"/>
          </a:xfrm>
          <a:prstGeom prst="rect">
            <a:avLst/>
          </a:prstGeom>
          <a:solidFill>
            <a:srgbClr val="0D8C72"/>
          </a:solidFill>
          <a:ln w="12700">
            <a:solidFill>
              <a:srgbClr val="0D8C72"/>
            </a:solidFill>
            <a:prstDash val="solid"/>
          </a:ln>
        </p:spPr>
        <p:txBody>
          <a:bodyPr/>
          <a:lstStyle/>
          <a:p>
            <a:endParaRPr lang="en-GB"/>
          </a:p>
        </p:txBody>
      </p:sp>
      <p:sp>
        <p:nvSpPr>
          <p:cNvPr id="5" name="Shape 3"/>
          <p:cNvSpPr/>
          <p:nvPr/>
        </p:nvSpPr>
        <p:spPr>
          <a:xfrm>
            <a:off x="201168" y="960120"/>
            <a:ext cx="2103120" cy="73152"/>
          </a:xfrm>
          <a:prstGeom prst="rect">
            <a:avLst/>
          </a:prstGeom>
          <a:solidFill>
            <a:srgbClr val="D4A020"/>
          </a:solidFill>
          <a:ln w="12700">
            <a:solidFill>
              <a:srgbClr val="D4A020"/>
            </a:solidFill>
            <a:prstDash val="solid"/>
          </a:ln>
        </p:spPr>
        <p:txBody>
          <a:bodyPr/>
          <a:lstStyle/>
          <a:p>
            <a:endParaRPr lang="en-GB"/>
          </a:p>
        </p:txBody>
      </p:sp>
      <p:sp>
        <p:nvSpPr>
          <p:cNvPr id="6" name="Text 4"/>
          <p:cNvSpPr/>
          <p:nvPr/>
        </p:nvSpPr>
        <p:spPr>
          <a:xfrm>
            <a:off x="201168" y="1097280"/>
            <a:ext cx="2103120" cy="1005840"/>
          </a:xfrm>
          <a:prstGeom prst="rect">
            <a:avLst/>
          </a:prstGeom>
          <a:noFill/>
          <a:ln/>
        </p:spPr>
        <p:txBody>
          <a:bodyPr wrap="square"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74</a:t>
            </a:r>
            <a:endParaRPr lang="en-US" sz="4000" dirty="0"/>
          </a:p>
        </p:txBody>
      </p:sp>
      <p:sp>
        <p:nvSpPr>
          <p:cNvPr id="7" name="Text 5"/>
          <p:cNvSpPr/>
          <p:nvPr/>
        </p:nvSpPr>
        <p:spPr>
          <a:xfrm>
            <a:off x="201168" y="2148840"/>
            <a:ext cx="2103120" cy="822960"/>
          </a:xfrm>
          <a:prstGeom prst="rect">
            <a:avLst/>
          </a:prstGeom>
          <a:noFill/>
          <a:ln/>
        </p:spPr>
        <p:txBody>
          <a:bodyPr wrap="square" rtlCol="0" anchor="t"/>
          <a:lstStyle/>
          <a:p>
            <a:pPr marL="0" indent="0" algn="ctr">
              <a:buNone/>
            </a:pPr>
            <a:r>
              <a:rPr lang="en-US" sz="1300" dirty="0">
                <a:solidFill>
                  <a:srgbClr val="FFFFFF"/>
                </a:solidFill>
                <a:latin typeface="Calibri" pitchFamily="34" charset="0"/>
                <a:ea typeface="Calibri" pitchFamily="34" charset="-122"/>
                <a:cs typeface="Calibri" pitchFamily="34" charset="-120"/>
              </a:rPr>
              <a:t>clients supported</a:t>
            </a:r>
            <a:endParaRPr lang="en-US" sz="1300" dirty="0"/>
          </a:p>
        </p:txBody>
      </p:sp>
      <p:sp>
        <p:nvSpPr>
          <p:cNvPr id="8" name="Text 6"/>
          <p:cNvSpPr/>
          <p:nvPr/>
        </p:nvSpPr>
        <p:spPr>
          <a:xfrm>
            <a:off x="201168" y="3017520"/>
            <a:ext cx="2103120" cy="365760"/>
          </a:xfrm>
          <a:prstGeom prst="rect">
            <a:avLst/>
          </a:prstGeom>
          <a:noFill/>
          <a:ln/>
        </p:spPr>
        <p:txBody>
          <a:bodyPr wrap="square" rtlCol="0" anchor="ctr"/>
          <a:lstStyle/>
          <a:p>
            <a:pPr marL="0" indent="0" algn="ctr">
              <a:buNone/>
            </a:pPr>
            <a:r>
              <a:rPr lang="en-US" sz="1100" dirty="0">
                <a:solidFill>
                  <a:srgbClr val="B0E0D6"/>
                </a:solidFill>
                <a:latin typeface="Calibri" pitchFamily="34" charset="0"/>
                <a:ea typeface="Calibri" pitchFamily="34" charset="-122"/>
                <a:cs typeface="Calibri" pitchFamily="34" charset="-120"/>
              </a:rPr>
              <a:t>(target: 100)</a:t>
            </a:r>
            <a:endParaRPr lang="en-US" sz="1100" dirty="0"/>
          </a:p>
        </p:txBody>
      </p:sp>
      <p:sp>
        <p:nvSpPr>
          <p:cNvPr id="9" name="Shape 7"/>
          <p:cNvSpPr/>
          <p:nvPr/>
        </p:nvSpPr>
        <p:spPr>
          <a:xfrm>
            <a:off x="2441448" y="960120"/>
            <a:ext cx="2103120" cy="3474720"/>
          </a:xfrm>
          <a:prstGeom prst="rect">
            <a:avLst/>
          </a:prstGeom>
          <a:solidFill>
            <a:srgbClr val="1A3C5E"/>
          </a:solidFill>
          <a:ln w="12700">
            <a:solidFill>
              <a:srgbClr val="1A3C5E"/>
            </a:solidFill>
            <a:prstDash val="solid"/>
          </a:ln>
        </p:spPr>
        <p:txBody>
          <a:bodyPr/>
          <a:lstStyle/>
          <a:p>
            <a:endParaRPr lang="en-GB"/>
          </a:p>
        </p:txBody>
      </p:sp>
      <p:sp>
        <p:nvSpPr>
          <p:cNvPr id="10" name="Shape 8"/>
          <p:cNvSpPr/>
          <p:nvPr/>
        </p:nvSpPr>
        <p:spPr>
          <a:xfrm>
            <a:off x="2441448" y="960120"/>
            <a:ext cx="2103120" cy="73152"/>
          </a:xfrm>
          <a:prstGeom prst="rect">
            <a:avLst/>
          </a:prstGeom>
          <a:solidFill>
            <a:srgbClr val="D4A020"/>
          </a:solidFill>
          <a:ln w="12700">
            <a:solidFill>
              <a:srgbClr val="D4A020"/>
            </a:solidFill>
            <a:prstDash val="solid"/>
          </a:ln>
        </p:spPr>
        <p:txBody>
          <a:bodyPr/>
          <a:lstStyle/>
          <a:p>
            <a:endParaRPr lang="en-GB"/>
          </a:p>
        </p:txBody>
      </p:sp>
      <p:sp>
        <p:nvSpPr>
          <p:cNvPr id="11" name="Text 9"/>
          <p:cNvSpPr/>
          <p:nvPr/>
        </p:nvSpPr>
        <p:spPr>
          <a:xfrm>
            <a:off x="2441448" y="1097280"/>
            <a:ext cx="2103120" cy="1005840"/>
          </a:xfrm>
          <a:prstGeom prst="rect">
            <a:avLst/>
          </a:prstGeom>
          <a:noFill/>
          <a:ln/>
        </p:spPr>
        <p:txBody>
          <a:bodyPr wrap="square"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93%</a:t>
            </a:r>
            <a:endParaRPr lang="en-US" sz="4000" dirty="0"/>
          </a:p>
        </p:txBody>
      </p:sp>
      <p:sp>
        <p:nvSpPr>
          <p:cNvPr id="12" name="Text 10"/>
          <p:cNvSpPr/>
          <p:nvPr/>
        </p:nvSpPr>
        <p:spPr>
          <a:xfrm>
            <a:off x="2441448" y="2148840"/>
            <a:ext cx="2103120" cy="822960"/>
          </a:xfrm>
          <a:prstGeom prst="rect">
            <a:avLst/>
          </a:prstGeom>
          <a:noFill/>
          <a:ln/>
        </p:spPr>
        <p:txBody>
          <a:bodyPr wrap="square" rtlCol="0" anchor="t"/>
          <a:lstStyle/>
          <a:p>
            <a:pPr marL="0" indent="0" algn="ctr">
              <a:buNone/>
            </a:pPr>
            <a:r>
              <a:rPr lang="en-US" sz="1300" dirty="0">
                <a:solidFill>
                  <a:srgbClr val="FFFFFF"/>
                </a:solidFill>
                <a:latin typeface="Calibri" pitchFamily="34" charset="0"/>
                <a:ea typeface="Calibri" pitchFamily="34" charset="-122"/>
                <a:cs typeface="Calibri" pitchFamily="34" charset="-120"/>
              </a:rPr>
              <a:t>of cases fully or</a:t>
            </a:r>
            <a:endParaRPr lang="en-US" sz="1300" dirty="0"/>
          </a:p>
          <a:p>
            <a:pPr marL="0" indent="0" algn="ctr">
              <a:buNone/>
            </a:pPr>
            <a:r>
              <a:rPr lang="en-US" sz="1300" dirty="0">
                <a:solidFill>
                  <a:srgbClr val="FFFFFF"/>
                </a:solidFill>
                <a:latin typeface="Calibri" pitchFamily="34" charset="0"/>
                <a:ea typeface="Calibri" pitchFamily="34" charset="-122"/>
                <a:cs typeface="Calibri" pitchFamily="34" charset="-120"/>
              </a:rPr>
              <a:t>partially resolved</a:t>
            </a:r>
            <a:endParaRPr lang="en-US" sz="1300" dirty="0"/>
          </a:p>
        </p:txBody>
      </p:sp>
      <p:sp>
        <p:nvSpPr>
          <p:cNvPr id="13" name="Shape 11"/>
          <p:cNvSpPr/>
          <p:nvPr/>
        </p:nvSpPr>
        <p:spPr>
          <a:xfrm>
            <a:off x="4681728" y="960120"/>
            <a:ext cx="2103120" cy="3474720"/>
          </a:xfrm>
          <a:prstGeom prst="rect">
            <a:avLst/>
          </a:prstGeom>
          <a:solidFill>
            <a:srgbClr val="0D8C72"/>
          </a:solidFill>
          <a:ln w="12700">
            <a:solidFill>
              <a:srgbClr val="0D8C72"/>
            </a:solidFill>
            <a:prstDash val="solid"/>
          </a:ln>
        </p:spPr>
        <p:txBody>
          <a:bodyPr/>
          <a:lstStyle/>
          <a:p>
            <a:endParaRPr lang="en-GB"/>
          </a:p>
        </p:txBody>
      </p:sp>
      <p:sp>
        <p:nvSpPr>
          <p:cNvPr id="14" name="Shape 12"/>
          <p:cNvSpPr/>
          <p:nvPr/>
        </p:nvSpPr>
        <p:spPr>
          <a:xfrm>
            <a:off x="4681728" y="960120"/>
            <a:ext cx="2103120" cy="73152"/>
          </a:xfrm>
          <a:prstGeom prst="rect">
            <a:avLst/>
          </a:prstGeom>
          <a:solidFill>
            <a:srgbClr val="D4A020"/>
          </a:solidFill>
          <a:ln w="12700">
            <a:solidFill>
              <a:srgbClr val="D4A020"/>
            </a:solidFill>
            <a:prstDash val="solid"/>
          </a:ln>
        </p:spPr>
        <p:txBody>
          <a:bodyPr/>
          <a:lstStyle/>
          <a:p>
            <a:endParaRPr lang="en-GB"/>
          </a:p>
        </p:txBody>
      </p:sp>
      <p:sp>
        <p:nvSpPr>
          <p:cNvPr id="15" name="Text 13"/>
          <p:cNvSpPr/>
          <p:nvPr/>
        </p:nvSpPr>
        <p:spPr>
          <a:xfrm>
            <a:off x="4681728" y="1097280"/>
            <a:ext cx="2103120" cy="1005840"/>
          </a:xfrm>
          <a:prstGeom prst="rect">
            <a:avLst/>
          </a:prstGeom>
          <a:noFill/>
          <a:ln/>
        </p:spPr>
        <p:txBody>
          <a:bodyPr wrap="square"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9.56</a:t>
            </a:r>
            <a:endParaRPr lang="en-US" sz="4000" dirty="0"/>
          </a:p>
        </p:txBody>
      </p:sp>
      <p:sp>
        <p:nvSpPr>
          <p:cNvPr id="16" name="Text 14"/>
          <p:cNvSpPr/>
          <p:nvPr/>
        </p:nvSpPr>
        <p:spPr>
          <a:xfrm>
            <a:off x="4681728" y="2148840"/>
            <a:ext cx="2103120" cy="822960"/>
          </a:xfrm>
          <a:prstGeom prst="rect">
            <a:avLst/>
          </a:prstGeom>
          <a:noFill/>
          <a:ln/>
        </p:spPr>
        <p:txBody>
          <a:bodyPr wrap="square" rtlCol="0" anchor="t"/>
          <a:lstStyle/>
          <a:p>
            <a:pPr marL="0" indent="0" algn="ctr">
              <a:buNone/>
            </a:pPr>
            <a:r>
              <a:rPr lang="en-US" sz="1300" dirty="0">
                <a:solidFill>
                  <a:srgbClr val="FFFFFF"/>
                </a:solidFill>
                <a:latin typeface="Calibri" pitchFamily="34" charset="0"/>
                <a:ea typeface="Calibri" pitchFamily="34" charset="-122"/>
                <a:cs typeface="Calibri" pitchFamily="34" charset="-120"/>
              </a:rPr>
              <a:t>average satisfaction</a:t>
            </a:r>
            <a:endParaRPr lang="en-US" sz="1300" dirty="0"/>
          </a:p>
          <a:p>
            <a:pPr marL="0" indent="0" algn="ctr">
              <a:buNone/>
            </a:pPr>
            <a:r>
              <a:rPr lang="en-US" sz="1300" dirty="0">
                <a:solidFill>
                  <a:srgbClr val="FFFFFF"/>
                </a:solidFill>
                <a:latin typeface="Calibri" pitchFamily="34" charset="0"/>
                <a:ea typeface="Calibri" pitchFamily="34" charset="-122"/>
                <a:cs typeface="Calibri" pitchFamily="34" charset="-120"/>
              </a:rPr>
              <a:t>score (out of 10)</a:t>
            </a:r>
            <a:endParaRPr lang="en-US" sz="1300" dirty="0"/>
          </a:p>
        </p:txBody>
      </p:sp>
      <p:sp>
        <p:nvSpPr>
          <p:cNvPr id="17" name="Text 15"/>
          <p:cNvSpPr/>
          <p:nvPr/>
        </p:nvSpPr>
        <p:spPr>
          <a:xfrm>
            <a:off x="4681728" y="3017520"/>
            <a:ext cx="2103120" cy="365760"/>
          </a:xfrm>
          <a:prstGeom prst="rect">
            <a:avLst/>
          </a:prstGeom>
          <a:noFill/>
          <a:ln/>
        </p:spPr>
        <p:txBody>
          <a:bodyPr wrap="square" rtlCol="0" anchor="ctr"/>
          <a:lstStyle/>
          <a:p>
            <a:pPr marL="0" indent="0" algn="ctr">
              <a:buNone/>
            </a:pPr>
            <a:r>
              <a:rPr lang="en-US" sz="1100" dirty="0">
                <a:solidFill>
                  <a:srgbClr val="B0E0D6"/>
                </a:solidFill>
                <a:latin typeface="Calibri" pitchFamily="34" charset="0"/>
                <a:ea typeface="Calibri" pitchFamily="34" charset="-122"/>
                <a:cs typeface="Calibri" pitchFamily="34" charset="-120"/>
              </a:rPr>
              <a:t>(80% gave 10/10)</a:t>
            </a:r>
            <a:endParaRPr lang="en-US" sz="1100" dirty="0"/>
          </a:p>
        </p:txBody>
      </p:sp>
      <p:sp>
        <p:nvSpPr>
          <p:cNvPr id="18" name="Shape 16"/>
          <p:cNvSpPr/>
          <p:nvPr/>
        </p:nvSpPr>
        <p:spPr>
          <a:xfrm>
            <a:off x="6922008" y="960120"/>
            <a:ext cx="2103120" cy="3474720"/>
          </a:xfrm>
          <a:prstGeom prst="rect">
            <a:avLst/>
          </a:prstGeom>
          <a:solidFill>
            <a:srgbClr val="1A3C5E"/>
          </a:solidFill>
          <a:ln w="12700">
            <a:solidFill>
              <a:srgbClr val="1A3C5E"/>
            </a:solidFill>
            <a:prstDash val="solid"/>
          </a:ln>
        </p:spPr>
        <p:txBody>
          <a:bodyPr/>
          <a:lstStyle/>
          <a:p>
            <a:endParaRPr lang="en-GB"/>
          </a:p>
        </p:txBody>
      </p:sp>
      <p:sp>
        <p:nvSpPr>
          <p:cNvPr id="19" name="Shape 17"/>
          <p:cNvSpPr/>
          <p:nvPr/>
        </p:nvSpPr>
        <p:spPr>
          <a:xfrm>
            <a:off x="6922008" y="960120"/>
            <a:ext cx="2103120" cy="73152"/>
          </a:xfrm>
          <a:prstGeom prst="rect">
            <a:avLst/>
          </a:prstGeom>
          <a:solidFill>
            <a:srgbClr val="D4A020"/>
          </a:solidFill>
          <a:ln w="12700">
            <a:solidFill>
              <a:srgbClr val="D4A020"/>
            </a:solidFill>
            <a:prstDash val="solid"/>
          </a:ln>
        </p:spPr>
        <p:txBody>
          <a:bodyPr/>
          <a:lstStyle/>
          <a:p>
            <a:endParaRPr lang="en-GB"/>
          </a:p>
        </p:txBody>
      </p:sp>
      <p:sp>
        <p:nvSpPr>
          <p:cNvPr id="20" name="Text 18"/>
          <p:cNvSpPr/>
          <p:nvPr/>
        </p:nvSpPr>
        <p:spPr>
          <a:xfrm>
            <a:off x="6922008" y="1097280"/>
            <a:ext cx="2103120" cy="1005840"/>
          </a:xfrm>
          <a:prstGeom prst="rect">
            <a:avLst/>
          </a:prstGeom>
          <a:noFill/>
          <a:ln/>
        </p:spPr>
        <p:txBody>
          <a:bodyPr wrap="square"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59%</a:t>
            </a:r>
            <a:endParaRPr lang="en-US" sz="4000" dirty="0"/>
          </a:p>
        </p:txBody>
      </p:sp>
      <p:sp>
        <p:nvSpPr>
          <p:cNvPr id="21" name="Text 19"/>
          <p:cNvSpPr/>
          <p:nvPr/>
        </p:nvSpPr>
        <p:spPr>
          <a:xfrm>
            <a:off x="6922008" y="2148840"/>
            <a:ext cx="2103120" cy="822960"/>
          </a:xfrm>
          <a:prstGeom prst="rect">
            <a:avLst/>
          </a:prstGeom>
          <a:noFill/>
          <a:ln/>
        </p:spPr>
        <p:txBody>
          <a:bodyPr wrap="square" rtlCol="0" anchor="t"/>
          <a:lstStyle/>
          <a:p>
            <a:pPr marL="0" indent="0" algn="ctr">
              <a:buNone/>
            </a:pPr>
            <a:r>
              <a:rPr lang="en-US" sz="1300" dirty="0">
                <a:solidFill>
                  <a:srgbClr val="FFFFFF"/>
                </a:solidFill>
                <a:latin typeface="Calibri" pitchFamily="34" charset="0"/>
                <a:ea typeface="Calibri" pitchFamily="34" charset="-122"/>
                <a:cs typeface="Calibri" pitchFamily="34" charset="-120"/>
              </a:rPr>
              <a:t>of participants showed</a:t>
            </a:r>
            <a:endParaRPr lang="en-US" sz="1300" dirty="0"/>
          </a:p>
          <a:p>
            <a:pPr marL="0" indent="0" algn="ctr">
              <a:buNone/>
            </a:pPr>
            <a:r>
              <a:rPr lang="en-US" sz="1300" dirty="0">
                <a:solidFill>
                  <a:srgbClr val="FFFFFF"/>
                </a:solidFill>
                <a:latin typeface="Calibri" pitchFamily="34" charset="0"/>
                <a:ea typeface="Calibri" pitchFamily="34" charset="-122"/>
                <a:cs typeface="Calibri" pitchFamily="34" charset="-120"/>
              </a:rPr>
              <a:t>improved wellbeing</a:t>
            </a:r>
            <a:endParaRPr lang="en-US" sz="1300" dirty="0"/>
          </a:p>
        </p:txBody>
      </p:sp>
      <p:sp>
        <p:nvSpPr>
          <p:cNvPr id="22" name="Text 20"/>
          <p:cNvSpPr/>
          <p:nvPr/>
        </p:nvSpPr>
        <p:spPr>
          <a:xfrm>
            <a:off x="6922008" y="3017520"/>
            <a:ext cx="2103120" cy="365760"/>
          </a:xfrm>
          <a:prstGeom prst="rect">
            <a:avLst/>
          </a:prstGeom>
          <a:noFill/>
          <a:ln/>
        </p:spPr>
        <p:txBody>
          <a:bodyPr wrap="square" rtlCol="0" anchor="ctr"/>
          <a:lstStyle/>
          <a:p>
            <a:pPr marL="0" indent="0" algn="ctr">
              <a:buNone/>
            </a:pPr>
            <a:r>
              <a:rPr lang="en-US" sz="1100" dirty="0">
                <a:solidFill>
                  <a:srgbClr val="A8C4D6"/>
                </a:solidFill>
                <a:latin typeface="Calibri" pitchFamily="34" charset="0"/>
                <a:ea typeface="Calibri" pitchFamily="34" charset="-122"/>
                <a:cs typeface="Calibri" pitchFamily="34" charset="-120"/>
              </a:rPr>
              <a:t>(SWEMWBS)</a:t>
            </a:r>
            <a:endParaRPr lang="en-US" sz="1100" dirty="0"/>
          </a:p>
        </p:txBody>
      </p:sp>
      <p:sp>
        <p:nvSpPr>
          <p:cNvPr id="23" name="Text 21"/>
          <p:cNvSpPr/>
          <p:nvPr/>
        </p:nvSpPr>
        <p:spPr>
          <a:xfrm>
            <a:off x="365760" y="4663440"/>
            <a:ext cx="8412480" cy="320040"/>
          </a:xfrm>
          <a:prstGeom prst="rect">
            <a:avLst/>
          </a:prstGeom>
          <a:noFill/>
          <a:ln/>
        </p:spPr>
        <p:txBody>
          <a:bodyPr wrap="square" rtlCol="0" anchor="ctr"/>
          <a:lstStyle/>
          <a:p>
            <a:pPr marL="0" indent="0" algn="ctr">
              <a:buNone/>
            </a:pPr>
            <a:r>
              <a:rPr lang="en-US" sz="1100" i="1" dirty="0">
                <a:solidFill>
                  <a:srgbClr val="6B8A9A"/>
                </a:solidFill>
                <a:latin typeface="Calibri" pitchFamily="34" charset="0"/>
                <a:ea typeface="Calibri" pitchFamily="34" charset="-122"/>
                <a:cs typeface="Calibri" pitchFamily="34" charset="-120"/>
              </a:rPr>
              <a:t>"Any time I needed help, ICOS was there to help me." - MHS project client</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7F6"/>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8C72"/>
          </a:solidFill>
          <a:ln w="12700">
            <a:solidFill>
              <a:srgbClr val="0D8C72"/>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Who We Supported</a:t>
            </a:r>
            <a:endParaRPr lang="en-US" sz="2200" dirty="0"/>
          </a:p>
        </p:txBody>
      </p:sp>
      <p:sp>
        <p:nvSpPr>
          <p:cNvPr id="4" name="Shape 2"/>
          <p:cNvSpPr/>
          <p:nvPr/>
        </p:nvSpPr>
        <p:spPr>
          <a:xfrm>
            <a:off x="228600" y="1005840"/>
            <a:ext cx="2011680" cy="1554480"/>
          </a:xfrm>
          <a:prstGeom prst="rect">
            <a:avLst/>
          </a:prstGeom>
          <a:solidFill>
            <a:srgbClr val="1A3C5E"/>
          </a:solidFill>
          <a:ln w="12700">
            <a:solidFill>
              <a:srgbClr val="1A3C5E"/>
            </a:solidFill>
            <a:prstDash val="solid"/>
          </a:ln>
        </p:spPr>
        <p:txBody>
          <a:bodyPr/>
          <a:lstStyle/>
          <a:p>
            <a:endParaRPr lang="en-GB"/>
          </a:p>
        </p:txBody>
      </p:sp>
      <p:sp>
        <p:nvSpPr>
          <p:cNvPr id="5" name="Text 3"/>
          <p:cNvSpPr/>
          <p:nvPr/>
        </p:nvSpPr>
        <p:spPr>
          <a:xfrm>
            <a:off x="228600" y="1097280"/>
            <a:ext cx="2011680" cy="822960"/>
          </a:xfrm>
          <a:prstGeom prst="rect">
            <a:avLst/>
          </a:prstGeom>
          <a:noFill/>
          <a:ln/>
        </p:spPr>
        <p:txBody>
          <a:bodyPr wrap="square"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24</a:t>
            </a:r>
            <a:endParaRPr lang="en-US" sz="3600" dirty="0"/>
          </a:p>
        </p:txBody>
      </p:sp>
      <p:sp>
        <p:nvSpPr>
          <p:cNvPr id="6" name="Text 4"/>
          <p:cNvSpPr/>
          <p:nvPr/>
        </p:nvSpPr>
        <p:spPr>
          <a:xfrm>
            <a:off x="228600" y="1920240"/>
            <a:ext cx="2011680"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countries</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of origin</a:t>
            </a:r>
            <a:endParaRPr lang="en-US" sz="1200" dirty="0"/>
          </a:p>
        </p:txBody>
      </p:sp>
      <p:sp>
        <p:nvSpPr>
          <p:cNvPr id="7" name="Shape 5"/>
          <p:cNvSpPr/>
          <p:nvPr/>
        </p:nvSpPr>
        <p:spPr>
          <a:xfrm>
            <a:off x="2514600" y="1005840"/>
            <a:ext cx="2011680" cy="1554480"/>
          </a:xfrm>
          <a:prstGeom prst="rect">
            <a:avLst/>
          </a:prstGeom>
          <a:solidFill>
            <a:srgbClr val="0D8C72"/>
          </a:solidFill>
          <a:ln w="12700">
            <a:solidFill>
              <a:srgbClr val="0D8C72"/>
            </a:solidFill>
            <a:prstDash val="solid"/>
          </a:ln>
        </p:spPr>
        <p:txBody>
          <a:bodyPr/>
          <a:lstStyle/>
          <a:p>
            <a:endParaRPr lang="en-GB"/>
          </a:p>
        </p:txBody>
      </p:sp>
      <p:sp>
        <p:nvSpPr>
          <p:cNvPr id="8" name="Text 6"/>
          <p:cNvSpPr/>
          <p:nvPr/>
        </p:nvSpPr>
        <p:spPr>
          <a:xfrm>
            <a:off x="2514600" y="1097280"/>
            <a:ext cx="2011680" cy="822960"/>
          </a:xfrm>
          <a:prstGeom prst="rect">
            <a:avLst/>
          </a:prstGeom>
          <a:noFill/>
          <a:ln/>
        </p:spPr>
        <p:txBody>
          <a:bodyPr wrap="square"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16</a:t>
            </a:r>
            <a:endParaRPr lang="en-US" sz="3600" dirty="0"/>
          </a:p>
        </p:txBody>
      </p:sp>
      <p:sp>
        <p:nvSpPr>
          <p:cNvPr id="9" name="Text 7"/>
          <p:cNvSpPr/>
          <p:nvPr/>
        </p:nvSpPr>
        <p:spPr>
          <a:xfrm>
            <a:off x="2514600" y="1920240"/>
            <a:ext cx="2011680"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languages</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spoken</a:t>
            </a:r>
            <a:endParaRPr lang="en-US" sz="1200" dirty="0"/>
          </a:p>
        </p:txBody>
      </p:sp>
      <p:sp>
        <p:nvSpPr>
          <p:cNvPr id="10" name="Shape 8"/>
          <p:cNvSpPr/>
          <p:nvPr/>
        </p:nvSpPr>
        <p:spPr>
          <a:xfrm>
            <a:off x="228600" y="2834640"/>
            <a:ext cx="2011680" cy="1554480"/>
          </a:xfrm>
          <a:prstGeom prst="rect">
            <a:avLst/>
          </a:prstGeom>
          <a:solidFill>
            <a:srgbClr val="1A3C5E"/>
          </a:solidFill>
          <a:ln w="12700">
            <a:solidFill>
              <a:srgbClr val="1A3C5E"/>
            </a:solidFill>
            <a:prstDash val="solid"/>
          </a:ln>
        </p:spPr>
        <p:txBody>
          <a:bodyPr/>
          <a:lstStyle/>
          <a:p>
            <a:endParaRPr lang="en-GB"/>
          </a:p>
        </p:txBody>
      </p:sp>
      <p:sp>
        <p:nvSpPr>
          <p:cNvPr id="11" name="Text 9"/>
          <p:cNvSpPr/>
          <p:nvPr/>
        </p:nvSpPr>
        <p:spPr>
          <a:xfrm>
            <a:off x="228600" y="2926080"/>
            <a:ext cx="2011680" cy="822960"/>
          </a:xfrm>
          <a:prstGeom prst="rect">
            <a:avLst/>
          </a:prstGeom>
          <a:noFill/>
          <a:ln/>
        </p:spPr>
        <p:txBody>
          <a:bodyPr wrap="square"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70%</a:t>
            </a:r>
            <a:endParaRPr lang="en-US" sz="3600" dirty="0"/>
          </a:p>
        </p:txBody>
      </p:sp>
      <p:sp>
        <p:nvSpPr>
          <p:cNvPr id="12" name="Text 10"/>
          <p:cNvSpPr/>
          <p:nvPr/>
        </p:nvSpPr>
        <p:spPr>
          <a:xfrm>
            <a:off x="228600" y="3749040"/>
            <a:ext cx="2011680"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required interpreter</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support</a:t>
            </a:r>
            <a:endParaRPr lang="en-US" sz="1200" dirty="0"/>
          </a:p>
        </p:txBody>
      </p:sp>
      <p:sp>
        <p:nvSpPr>
          <p:cNvPr id="13" name="Shape 11"/>
          <p:cNvSpPr/>
          <p:nvPr/>
        </p:nvSpPr>
        <p:spPr>
          <a:xfrm>
            <a:off x="2514600" y="2834640"/>
            <a:ext cx="2011680" cy="1554480"/>
          </a:xfrm>
          <a:prstGeom prst="rect">
            <a:avLst/>
          </a:prstGeom>
          <a:solidFill>
            <a:srgbClr val="0D8C72"/>
          </a:solidFill>
          <a:ln w="12700">
            <a:solidFill>
              <a:srgbClr val="0D8C72"/>
            </a:solidFill>
            <a:prstDash val="solid"/>
          </a:ln>
        </p:spPr>
        <p:txBody>
          <a:bodyPr/>
          <a:lstStyle/>
          <a:p>
            <a:endParaRPr lang="en-GB"/>
          </a:p>
        </p:txBody>
      </p:sp>
      <p:sp>
        <p:nvSpPr>
          <p:cNvPr id="14" name="Text 12"/>
          <p:cNvSpPr/>
          <p:nvPr/>
        </p:nvSpPr>
        <p:spPr>
          <a:xfrm>
            <a:off x="2514600" y="2926080"/>
            <a:ext cx="2011680" cy="822960"/>
          </a:xfrm>
          <a:prstGeom prst="rect">
            <a:avLst/>
          </a:prstGeom>
          <a:noFill/>
          <a:ln/>
        </p:spPr>
        <p:txBody>
          <a:bodyPr wrap="square"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97%</a:t>
            </a:r>
            <a:endParaRPr lang="en-US" sz="3600" dirty="0"/>
          </a:p>
        </p:txBody>
      </p:sp>
      <p:sp>
        <p:nvSpPr>
          <p:cNvPr id="15" name="Text 13"/>
          <p:cNvSpPr/>
          <p:nvPr/>
        </p:nvSpPr>
        <p:spPr>
          <a:xfrm>
            <a:off x="2514600" y="3749040"/>
            <a:ext cx="2011680"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limited English</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language skills</a:t>
            </a:r>
            <a:endParaRPr lang="en-US" sz="1200" dirty="0"/>
          </a:p>
        </p:txBody>
      </p:sp>
      <p:sp>
        <p:nvSpPr>
          <p:cNvPr id="16" name="Text 14"/>
          <p:cNvSpPr/>
          <p:nvPr/>
        </p:nvSpPr>
        <p:spPr>
          <a:xfrm>
            <a:off x="4846320" y="960120"/>
            <a:ext cx="4023360" cy="320040"/>
          </a:xfrm>
          <a:prstGeom prst="rect">
            <a:avLst/>
          </a:prstGeom>
          <a:noFill/>
          <a:ln/>
        </p:spPr>
        <p:txBody>
          <a:bodyPr wrap="square" lIns="0" tIns="0" rIns="0" bIns="0" rtlCol="0" anchor="ctr"/>
          <a:lstStyle/>
          <a:p>
            <a:pPr marL="0" indent="0">
              <a:buNone/>
            </a:pPr>
            <a:r>
              <a:rPr lang="en-US" sz="1400" b="1" dirty="0">
                <a:solidFill>
                  <a:srgbClr val="1A3C5E"/>
                </a:solidFill>
                <a:latin typeface="Calibri" pitchFamily="34" charset="0"/>
                <a:ea typeface="Calibri" pitchFamily="34" charset="-122"/>
                <a:cs typeface="Calibri" pitchFamily="34" charset="-120"/>
              </a:rPr>
              <a:t>Top Countries of Origin</a:t>
            </a:r>
            <a:endParaRPr lang="en-US" sz="1400" dirty="0"/>
          </a:p>
        </p:txBody>
      </p:sp>
      <p:sp>
        <p:nvSpPr>
          <p:cNvPr id="17" name="Text 15"/>
          <p:cNvSpPr/>
          <p:nvPr/>
        </p:nvSpPr>
        <p:spPr>
          <a:xfrm>
            <a:off x="4846320" y="1371600"/>
            <a:ext cx="1097280" cy="292608"/>
          </a:xfrm>
          <a:prstGeom prst="rect">
            <a:avLst/>
          </a:prstGeom>
          <a:noFill/>
          <a:ln/>
        </p:spPr>
        <p:txBody>
          <a:bodyPr wrap="square" lIns="0" tIns="0" rIns="0" bIns="0" rtlCol="0" anchor="ctr"/>
          <a:lstStyle/>
          <a:p>
            <a:pPr marL="0" indent="0" algn="r">
              <a:buNone/>
            </a:pPr>
            <a:r>
              <a:rPr lang="en-US" sz="1100" dirty="0">
                <a:solidFill>
                  <a:srgbClr val="132D44"/>
                </a:solidFill>
                <a:latin typeface="Calibri" pitchFamily="34" charset="0"/>
                <a:ea typeface="Calibri" pitchFamily="34" charset="-122"/>
                <a:cs typeface="Calibri" pitchFamily="34" charset="-120"/>
              </a:rPr>
              <a:t>Poland</a:t>
            </a:r>
            <a:endParaRPr lang="en-US" sz="1100" dirty="0"/>
          </a:p>
        </p:txBody>
      </p:sp>
      <p:sp>
        <p:nvSpPr>
          <p:cNvPr id="18" name="Shape 16"/>
          <p:cNvSpPr/>
          <p:nvPr/>
        </p:nvSpPr>
        <p:spPr>
          <a:xfrm>
            <a:off x="5989320" y="1417320"/>
            <a:ext cx="2743554" cy="201168"/>
          </a:xfrm>
          <a:prstGeom prst="rect">
            <a:avLst/>
          </a:prstGeom>
          <a:solidFill>
            <a:srgbClr val="0D8C72"/>
          </a:solidFill>
          <a:ln w="12700">
            <a:solidFill>
              <a:srgbClr val="0D8C72"/>
            </a:solidFill>
            <a:prstDash val="solid"/>
          </a:ln>
        </p:spPr>
        <p:txBody>
          <a:bodyPr/>
          <a:lstStyle/>
          <a:p>
            <a:endParaRPr lang="en-GB"/>
          </a:p>
        </p:txBody>
      </p:sp>
      <p:sp>
        <p:nvSpPr>
          <p:cNvPr id="19" name="Text 17"/>
          <p:cNvSpPr/>
          <p:nvPr/>
        </p:nvSpPr>
        <p:spPr>
          <a:xfrm>
            <a:off x="8823960" y="1412748"/>
            <a:ext cx="365760" cy="292608"/>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25</a:t>
            </a:r>
            <a:endParaRPr lang="en-US" sz="1100" dirty="0"/>
          </a:p>
        </p:txBody>
      </p:sp>
      <p:sp>
        <p:nvSpPr>
          <p:cNvPr id="20" name="Text 18"/>
          <p:cNvSpPr/>
          <p:nvPr/>
        </p:nvSpPr>
        <p:spPr>
          <a:xfrm>
            <a:off x="4846320" y="1764792"/>
            <a:ext cx="1097280" cy="292608"/>
          </a:xfrm>
          <a:prstGeom prst="rect">
            <a:avLst/>
          </a:prstGeom>
          <a:noFill/>
          <a:ln/>
        </p:spPr>
        <p:txBody>
          <a:bodyPr wrap="square" lIns="0" tIns="0" rIns="0" bIns="0" rtlCol="0" anchor="ctr"/>
          <a:lstStyle/>
          <a:p>
            <a:pPr marL="0" indent="0" algn="r">
              <a:buNone/>
            </a:pPr>
            <a:r>
              <a:rPr lang="en-US" sz="1100" dirty="0">
                <a:solidFill>
                  <a:srgbClr val="132D44"/>
                </a:solidFill>
                <a:latin typeface="Calibri" pitchFamily="34" charset="0"/>
                <a:ea typeface="Calibri" pitchFamily="34" charset="-122"/>
                <a:cs typeface="Calibri" pitchFamily="34" charset="-120"/>
              </a:rPr>
              <a:t>Sudan</a:t>
            </a:r>
            <a:endParaRPr lang="en-US" sz="1100" dirty="0"/>
          </a:p>
        </p:txBody>
      </p:sp>
      <p:sp>
        <p:nvSpPr>
          <p:cNvPr id="21" name="Shape 19"/>
          <p:cNvSpPr/>
          <p:nvPr/>
        </p:nvSpPr>
        <p:spPr>
          <a:xfrm>
            <a:off x="5989320" y="1810512"/>
            <a:ext cx="768096" cy="201168"/>
          </a:xfrm>
          <a:prstGeom prst="rect">
            <a:avLst/>
          </a:prstGeom>
          <a:solidFill>
            <a:srgbClr val="0D8C72"/>
          </a:solidFill>
          <a:ln w="12700">
            <a:solidFill>
              <a:srgbClr val="0D8C72"/>
            </a:solidFill>
            <a:prstDash val="solid"/>
          </a:ln>
        </p:spPr>
        <p:txBody>
          <a:bodyPr/>
          <a:lstStyle/>
          <a:p>
            <a:endParaRPr lang="en-GB"/>
          </a:p>
        </p:txBody>
      </p:sp>
      <p:sp>
        <p:nvSpPr>
          <p:cNvPr id="22" name="Text 20"/>
          <p:cNvSpPr/>
          <p:nvPr/>
        </p:nvSpPr>
        <p:spPr>
          <a:xfrm>
            <a:off x="6803136" y="1764792"/>
            <a:ext cx="365760" cy="292608"/>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6</a:t>
            </a:r>
            <a:endParaRPr lang="en-US" sz="1100" dirty="0"/>
          </a:p>
        </p:txBody>
      </p:sp>
      <p:sp>
        <p:nvSpPr>
          <p:cNvPr id="23" name="Text 21"/>
          <p:cNvSpPr/>
          <p:nvPr/>
        </p:nvSpPr>
        <p:spPr>
          <a:xfrm>
            <a:off x="4846320" y="2157984"/>
            <a:ext cx="1097280" cy="292608"/>
          </a:xfrm>
          <a:prstGeom prst="rect">
            <a:avLst/>
          </a:prstGeom>
          <a:noFill/>
          <a:ln/>
        </p:spPr>
        <p:txBody>
          <a:bodyPr wrap="square" lIns="0" tIns="0" rIns="0" bIns="0" rtlCol="0" anchor="ctr"/>
          <a:lstStyle/>
          <a:p>
            <a:pPr marL="0" indent="0" algn="r">
              <a:buNone/>
            </a:pPr>
            <a:r>
              <a:rPr lang="en-US" sz="1100" dirty="0">
                <a:solidFill>
                  <a:srgbClr val="132D44"/>
                </a:solidFill>
                <a:latin typeface="Calibri" pitchFamily="34" charset="0"/>
                <a:ea typeface="Calibri" pitchFamily="34" charset="-122"/>
                <a:cs typeface="Calibri" pitchFamily="34" charset="-120"/>
              </a:rPr>
              <a:t>Iran</a:t>
            </a:r>
            <a:endParaRPr lang="en-US" sz="1100" dirty="0"/>
          </a:p>
        </p:txBody>
      </p:sp>
      <p:sp>
        <p:nvSpPr>
          <p:cNvPr id="24" name="Shape 22"/>
          <p:cNvSpPr/>
          <p:nvPr/>
        </p:nvSpPr>
        <p:spPr>
          <a:xfrm>
            <a:off x="5989320" y="2203704"/>
            <a:ext cx="640080" cy="201168"/>
          </a:xfrm>
          <a:prstGeom prst="rect">
            <a:avLst/>
          </a:prstGeom>
          <a:solidFill>
            <a:srgbClr val="0D8C72"/>
          </a:solidFill>
          <a:ln w="12700">
            <a:solidFill>
              <a:srgbClr val="0D8C72"/>
            </a:solidFill>
            <a:prstDash val="solid"/>
          </a:ln>
        </p:spPr>
        <p:txBody>
          <a:bodyPr/>
          <a:lstStyle/>
          <a:p>
            <a:endParaRPr lang="en-GB"/>
          </a:p>
        </p:txBody>
      </p:sp>
      <p:sp>
        <p:nvSpPr>
          <p:cNvPr id="25" name="Text 23"/>
          <p:cNvSpPr/>
          <p:nvPr/>
        </p:nvSpPr>
        <p:spPr>
          <a:xfrm>
            <a:off x="6675120" y="2157984"/>
            <a:ext cx="365760" cy="292608"/>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5</a:t>
            </a:r>
            <a:endParaRPr lang="en-US" sz="1100" dirty="0"/>
          </a:p>
        </p:txBody>
      </p:sp>
      <p:sp>
        <p:nvSpPr>
          <p:cNvPr id="26" name="Text 24"/>
          <p:cNvSpPr/>
          <p:nvPr/>
        </p:nvSpPr>
        <p:spPr>
          <a:xfrm>
            <a:off x="4846320" y="2551176"/>
            <a:ext cx="1097280" cy="292608"/>
          </a:xfrm>
          <a:prstGeom prst="rect">
            <a:avLst/>
          </a:prstGeom>
          <a:noFill/>
          <a:ln/>
        </p:spPr>
        <p:txBody>
          <a:bodyPr wrap="square" lIns="0" tIns="0" rIns="0" bIns="0" rtlCol="0" anchor="ctr"/>
          <a:lstStyle/>
          <a:p>
            <a:pPr marL="0" indent="0" algn="r">
              <a:buNone/>
            </a:pPr>
            <a:r>
              <a:rPr lang="en-US" sz="1100" dirty="0">
                <a:solidFill>
                  <a:srgbClr val="132D44"/>
                </a:solidFill>
                <a:latin typeface="Calibri" pitchFamily="34" charset="0"/>
                <a:ea typeface="Calibri" pitchFamily="34" charset="-122"/>
                <a:cs typeface="Calibri" pitchFamily="34" charset="-120"/>
              </a:rPr>
              <a:t>Afghanistan</a:t>
            </a:r>
            <a:endParaRPr lang="en-US" sz="1100" dirty="0"/>
          </a:p>
        </p:txBody>
      </p:sp>
      <p:sp>
        <p:nvSpPr>
          <p:cNvPr id="27" name="Shape 25"/>
          <p:cNvSpPr/>
          <p:nvPr/>
        </p:nvSpPr>
        <p:spPr>
          <a:xfrm>
            <a:off x="5989320" y="2596896"/>
            <a:ext cx="640080" cy="201168"/>
          </a:xfrm>
          <a:prstGeom prst="rect">
            <a:avLst/>
          </a:prstGeom>
          <a:solidFill>
            <a:srgbClr val="0D8C72"/>
          </a:solidFill>
          <a:ln w="12700">
            <a:solidFill>
              <a:srgbClr val="0D8C72"/>
            </a:solidFill>
            <a:prstDash val="solid"/>
          </a:ln>
        </p:spPr>
        <p:txBody>
          <a:bodyPr/>
          <a:lstStyle/>
          <a:p>
            <a:endParaRPr lang="en-GB"/>
          </a:p>
        </p:txBody>
      </p:sp>
      <p:sp>
        <p:nvSpPr>
          <p:cNvPr id="28" name="Text 26"/>
          <p:cNvSpPr/>
          <p:nvPr/>
        </p:nvSpPr>
        <p:spPr>
          <a:xfrm>
            <a:off x="6675120" y="2551176"/>
            <a:ext cx="365760" cy="292608"/>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5</a:t>
            </a:r>
            <a:endParaRPr lang="en-US" sz="1100" dirty="0"/>
          </a:p>
        </p:txBody>
      </p:sp>
      <p:sp>
        <p:nvSpPr>
          <p:cNvPr id="29" name="Text 27"/>
          <p:cNvSpPr/>
          <p:nvPr/>
        </p:nvSpPr>
        <p:spPr>
          <a:xfrm>
            <a:off x="4846320" y="2944368"/>
            <a:ext cx="1097280" cy="292608"/>
          </a:xfrm>
          <a:prstGeom prst="rect">
            <a:avLst/>
          </a:prstGeom>
          <a:noFill/>
          <a:ln/>
        </p:spPr>
        <p:txBody>
          <a:bodyPr wrap="square" lIns="0" tIns="0" rIns="0" bIns="0" rtlCol="0" anchor="ctr"/>
          <a:lstStyle/>
          <a:p>
            <a:pPr marL="0" indent="0" algn="r">
              <a:buNone/>
            </a:pPr>
            <a:r>
              <a:rPr lang="en-US" sz="1100" dirty="0">
                <a:solidFill>
                  <a:srgbClr val="132D44"/>
                </a:solidFill>
                <a:latin typeface="Calibri" pitchFamily="34" charset="0"/>
                <a:ea typeface="Calibri" pitchFamily="34" charset="-122"/>
                <a:cs typeface="Calibri" pitchFamily="34" charset="-120"/>
              </a:rPr>
              <a:t>Iraq</a:t>
            </a:r>
            <a:endParaRPr lang="en-US" sz="1100" dirty="0"/>
          </a:p>
        </p:txBody>
      </p:sp>
      <p:sp>
        <p:nvSpPr>
          <p:cNvPr id="30" name="Shape 28"/>
          <p:cNvSpPr/>
          <p:nvPr/>
        </p:nvSpPr>
        <p:spPr>
          <a:xfrm>
            <a:off x="5989320" y="2990088"/>
            <a:ext cx="512064" cy="201168"/>
          </a:xfrm>
          <a:prstGeom prst="rect">
            <a:avLst/>
          </a:prstGeom>
          <a:solidFill>
            <a:srgbClr val="0D8C72"/>
          </a:solidFill>
          <a:ln w="12700">
            <a:solidFill>
              <a:srgbClr val="0D8C72"/>
            </a:solidFill>
            <a:prstDash val="solid"/>
          </a:ln>
        </p:spPr>
        <p:txBody>
          <a:bodyPr/>
          <a:lstStyle/>
          <a:p>
            <a:endParaRPr lang="en-GB"/>
          </a:p>
        </p:txBody>
      </p:sp>
      <p:sp>
        <p:nvSpPr>
          <p:cNvPr id="31" name="Text 29"/>
          <p:cNvSpPr/>
          <p:nvPr/>
        </p:nvSpPr>
        <p:spPr>
          <a:xfrm>
            <a:off x="6547104" y="2944368"/>
            <a:ext cx="365760" cy="292608"/>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4</a:t>
            </a:r>
            <a:endParaRPr lang="en-US" sz="1100" dirty="0"/>
          </a:p>
        </p:txBody>
      </p:sp>
      <p:sp>
        <p:nvSpPr>
          <p:cNvPr id="32" name="Text 30"/>
          <p:cNvSpPr/>
          <p:nvPr/>
        </p:nvSpPr>
        <p:spPr>
          <a:xfrm>
            <a:off x="4846320" y="3337560"/>
            <a:ext cx="1097280" cy="292608"/>
          </a:xfrm>
          <a:prstGeom prst="rect">
            <a:avLst/>
          </a:prstGeom>
          <a:noFill/>
          <a:ln/>
        </p:spPr>
        <p:txBody>
          <a:bodyPr wrap="square" lIns="0" tIns="0" rIns="0" bIns="0" rtlCol="0" anchor="ctr"/>
          <a:lstStyle/>
          <a:p>
            <a:pPr marL="0" indent="0" algn="r">
              <a:buNone/>
            </a:pPr>
            <a:r>
              <a:rPr lang="en-US" sz="1100" dirty="0">
                <a:solidFill>
                  <a:srgbClr val="132D44"/>
                </a:solidFill>
                <a:latin typeface="Calibri" pitchFamily="34" charset="0"/>
                <a:ea typeface="Calibri" pitchFamily="34" charset="-122"/>
                <a:cs typeface="Calibri" pitchFamily="34" charset="-120"/>
              </a:rPr>
              <a:t>Eritrea</a:t>
            </a:r>
            <a:endParaRPr lang="en-US" sz="1100" dirty="0"/>
          </a:p>
        </p:txBody>
      </p:sp>
      <p:sp>
        <p:nvSpPr>
          <p:cNvPr id="33" name="Shape 31"/>
          <p:cNvSpPr/>
          <p:nvPr/>
        </p:nvSpPr>
        <p:spPr>
          <a:xfrm>
            <a:off x="5989320" y="3383280"/>
            <a:ext cx="512064" cy="201168"/>
          </a:xfrm>
          <a:prstGeom prst="rect">
            <a:avLst/>
          </a:prstGeom>
          <a:solidFill>
            <a:srgbClr val="0D8C72"/>
          </a:solidFill>
          <a:ln w="12700">
            <a:solidFill>
              <a:srgbClr val="0D8C72"/>
            </a:solidFill>
            <a:prstDash val="solid"/>
          </a:ln>
        </p:spPr>
        <p:txBody>
          <a:bodyPr/>
          <a:lstStyle/>
          <a:p>
            <a:endParaRPr lang="en-GB"/>
          </a:p>
        </p:txBody>
      </p:sp>
      <p:sp>
        <p:nvSpPr>
          <p:cNvPr id="34" name="Text 32"/>
          <p:cNvSpPr/>
          <p:nvPr/>
        </p:nvSpPr>
        <p:spPr>
          <a:xfrm>
            <a:off x="6547104" y="3337560"/>
            <a:ext cx="365760" cy="292608"/>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4</a:t>
            </a:r>
            <a:endParaRPr lang="en-US" sz="1100" dirty="0"/>
          </a:p>
        </p:txBody>
      </p:sp>
      <p:sp>
        <p:nvSpPr>
          <p:cNvPr id="35" name="Shape 33"/>
          <p:cNvSpPr/>
          <p:nvPr/>
        </p:nvSpPr>
        <p:spPr>
          <a:xfrm>
            <a:off x="4846320" y="3703320"/>
            <a:ext cx="4023360" cy="36576"/>
          </a:xfrm>
          <a:prstGeom prst="rect">
            <a:avLst/>
          </a:prstGeom>
          <a:solidFill>
            <a:srgbClr val="D0DCE8"/>
          </a:solidFill>
          <a:ln w="12700">
            <a:solidFill>
              <a:srgbClr val="D0DCE8"/>
            </a:solidFill>
            <a:prstDash val="solid"/>
          </a:ln>
        </p:spPr>
        <p:txBody>
          <a:bodyPr/>
          <a:lstStyle/>
          <a:p>
            <a:endParaRPr lang="en-GB"/>
          </a:p>
        </p:txBody>
      </p:sp>
      <p:sp>
        <p:nvSpPr>
          <p:cNvPr id="36" name="Text 34"/>
          <p:cNvSpPr/>
          <p:nvPr/>
        </p:nvSpPr>
        <p:spPr>
          <a:xfrm>
            <a:off x="4846320" y="3822192"/>
            <a:ext cx="4023360" cy="274320"/>
          </a:xfrm>
          <a:prstGeom prst="rect">
            <a:avLst/>
          </a:prstGeom>
          <a:noFill/>
          <a:ln/>
        </p:spPr>
        <p:txBody>
          <a:bodyPr wrap="square" lIns="0" tIns="0" rIns="0" bIns="0" rtlCol="0" anchor="ctr"/>
          <a:lstStyle/>
          <a:p>
            <a:pPr marL="0" indent="0">
              <a:buNone/>
            </a:pPr>
            <a:r>
              <a:rPr lang="en-US" sz="1400" b="1" dirty="0">
                <a:solidFill>
                  <a:srgbClr val="1A3C5E"/>
                </a:solidFill>
                <a:latin typeface="Calibri" pitchFamily="34" charset="0"/>
                <a:ea typeface="Calibri" pitchFamily="34" charset="-122"/>
                <a:cs typeface="Calibri" pitchFamily="34" charset="-120"/>
              </a:rPr>
              <a:t>Immigration Status</a:t>
            </a:r>
            <a:endParaRPr lang="en-US" sz="1400" dirty="0"/>
          </a:p>
        </p:txBody>
      </p:sp>
      <p:sp>
        <p:nvSpPr>
          <p:cNvPr id="37" name="Text 35"/>
          <p:cNvSpPr/>
          <p:nvPr/>
        </p:nvSpPr>
        <p:spPr>
          <a:xfrm>
            <a:off x="4846320" y="4160520"/>
            <a:ext cx="4023360" cy="731520"/>
          </a:xfrm>
          <a:prstGeom prst="rect">
            <a:avLst/>
          </a:prstGeom>
          <a:noFill/>
          <a:ln/>
        </p:spPr>
        <p:txBody>
          <a:bodyPr wrap="square" rtlCol="0" anchor="ctr"/>
          <a:lstStyle/>
          <a:p>
            <a:pPr marL="0" indent="0">
              <a:buNone/>
            </a:pPr>
            <a:r>
              <a:rPr lang="en-US" sz="1100" dirty="0">
                <a:solidFill>
                  <a:srgbClr val="6B8A9A"/>
                </a:solidFill>
                <a:latin typeface="Calibri" pitchFamily="34" charset="0"/>
                <a:ea typeface="Calibri" pitchFamily="34" charset="-122"/>
                <a:cs typeface="Calibri" pitchFamily="34" charset="-120"/>
              </a:rPr>
              <a:t>EU nationals with settled/pre-settlement status: 33  |  Refugees: 19  |  Asylum seekers: 6</a:t>
            </a:r>
            <a:endParaRPr lang="en-US" sz="1100" dirty="0"/>
          </a:p>
          <a:p>
            <a:pPr marL="0" indent="0">
              <a:buNone/>
            </a:pPr>
            <a:r>
              <a:rPr lang="en-US" sz="1100" dirty="0">
                <a:solidFill>
                  <a:srgbClr val="6B8A9A"/>
                </a:solidFill>
                <a:latin typeface="Calibri" pitchFamily="34" charset="0"/>
                <a:ea typeface="Calibri" pitchFamily="34" charset="-122"/>
                <a:cs typeface="Calibri" pitchFamily="34" charset="-120"/>
              </a:rPr>
              <a:t>Indefinite Leave to Remain: 4  |  Visa holders: 3  |  Other: 9</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32D44"/>
          </a:solidFill>
          <a:ln w="12700">
            <a:solidFill>
              <a:srgbClr val="132D44"/>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Our Delivery Model</a:t>
            </a:r>
            <a:endParaRPr lang="en-US" sz="2200" dirty="0"/>
          </a:p>
        </p:txBody>
      </p:sp>
      <p:sp>
        <p:nvSpPr>
          <p:cNvPr id="4" name="Text 2"/>
          <p:cNvSpPr/>
          <p:nvPr/>
        </p:nvSpPr>
        <p:spPr>
          <a:xfrm>
            <a:off x="365760" y="896112"/>
            <a:ext cx="8412480" cy="365760"/>
          </a:xfrm>
          <a:prstGeom prst="rect">
            <a:avLst/>
          </a:prstGeom>
          <a:noFill/>
          <a:ln/>
        </p:spPr>
        <p:txBody>
          <a:bodyPr wrap="square" rtlCol="0" anchor="ctr"/>
          <a:lstStyle/>
          <a:p>
            <a:pPr marL="0" indent="0" algn="ctr">
              <a:buNone/>
            </a:pPr>
            <a:r>
              <a:rPr lang="en-US" sz="1300" dirty="0">
                <a:solidFill>
                  <a:srgbClr val="6B8A9A"/>
                </a:solidFill>
                <a:latin typeface="Calibri" pitchFamily="34" charset="0"/>
                <a:ea typeface="Calibri" pitchFamily="34" charset="-122"/>
                <a:cs typeface="Calibri" pitchFamily="34" charset="-120"/>
              </a:rPr>
              <a:t>A holistic, integrated model — practical advocacy and wellbeing support working together.</a:t>
            </a:r>
            <a:endParaRPr lang="en-US" sz="1300" dirty="0"/>
          </a:p>
        </p:txBody>
      </p:sp>
      <p:sp>
        <p:nvSpPr>
          <p:cNvPr id="5" name="Shape 3"/>
          <p:cNvSpPr/>
          <p:nvPr/>
        </p:nvSpPr>
        <p:spPr>
          <a:xfrm>
            <a:off x="274320" y="1371600"/>
            <a:ext cx="4114800" cy="3474720"/>
          </a:xfrm>
          <a:prstGeom prst="rect">
            <a:avLst/>
          </a:prstGeom>
          <a:solidFill>
            <a:srgbClr val="1A3C5E"/>
          </a:solidFill>
          <a:ln w="12700">
            <a:solidFill>
              <a:srgbClr val="1A3C5E"/>
            </a:solidFill>
            <a:prstDash val="solid"/>
          </a:ln>
        </p:spPr>
        <p:txBody>
          <a:bodyPr/>
          <a:lstStyle/>
          <a:p>
            <a:endParaRPr lang="en-GB"/>
          </a:p>
        </p:txBody>
      </p:sp>
      <p:sp>
        <p:nvSpPr>
          <p:cNvPr id="6" name="Shape 4"/>
          <p:cNvSpPr/>
          <p:nvPr/>
        </p:nvSpPr>
        <p:spPr>
          <a:xfrm>
            <a:off x="274320" y="1371600"/>
            <a:ext cx="4114800" cy="64008"/>
          </a:xfrm>
          <a:prstGeom prst="rect">
            <a:avLst/>
          </a:prstGeom>
          <a:solidFill>
            <a:srgbClr val="D4A020"/>
          </a:solidFill>
          <a:ln w="12700">
            <a:solidFill>
              <a:srgbClr val="D4A020"/>
            </a:solidFill>
            <a:prstDash val="solid"/>
          </a:ln>
        </p:spPr>
        <p:txBody>
          <a:bodyPr/>
          <a:lstStyle/>
          <a:p>
            <a:endParaRPr lang="en-GB"/>
          </a:p>
        </p:txBody>
      </p:sp>
      <p:sp>
        <p:nvSpPr>
          <p:cNvPr id="7" name="Text 5"/>
          <p:cNvSpPr/>
          <p:nvPr/>
        </p:nvSpPr>
        <p:spPr>
          <a:xfrm>
            <a:off x="457200" y="1481328"/>
            <a:ext cx="3749040" cy="457200"/>
          </a:xfrm>
          <a:prstGeom prst="rect">
            <a:avLst/>
          </a:prstGeom>
          <a:noFill/>
          <a:ln/>
        </p:spPr>
        <p:txBody>
          <a:bodyPr wrap="square"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Advice &amp; Advocacy</a:t>
            </a:r>
            <a:endParaRPr lang="en-US" sz="1800" dirty="0"/>
          </a:p>
        </p:txBody>
      </p:sp>
      <p:sp>
        <p:nvSpPr>
          <p:cNvPr id="8" name="Text 6"/>
          <p:cNvSpPr/>
          <p:nvPr/>
        </p:nvSpPr>
        <p:spPr>
          <a:xfrm>
            <a:off x="457200" y="1920240"/>
            <a:ext cx="3749040" cy="320040"/>
          </a:xfrm>
          <a:prstGeom prst="rect">
            <a:avLst/>
          </a:prstGeom>
          <a:noFill/>
          <a:ln/>
        </p:spPr>
        <p:txBody>
          <a:bodyPr wrap="square" rtlCol="0" anchor="ctr"/>
          <a:lstStyle/>
          <a:p>
            <a:pPr marL="0" indent="0">
              <a:buNone/>
            </a:pPr>
            <a:r>
              <a:rPr lang="en-US" sz="1100" i="1" dirty="0">
                <a:solidFill>
                  <a:srgbClr val="A8C4D6"/>
                </a:solidFill>
                <a:latin typeface="Calibri" pitchFamily="34" charset="0"/>
                <a:ea typeface="Calibri" pitchFamily="34" charset="-122"/>
                <a:cs typeface="Calibri" pitchFamily="34" charset="-120"/>
              </a:rPr>
              <a:t>72 of 74 clients received one-to-one support</a:t>
            </a:r>
            <a:endParaRPr lang="en-US" sz="1100" dirty="0"/>
          </a:p>
        </p:txBody>
      </p:sp>
      <p:sp>
        <p:nvSpPr>
          <p:cNvPr id="9" name="Text 7"/>
          <p:cNvSpPr/>
          <p:nvPr/>
        </p:nvSpPr>
        <p:spPr>
          <a:xfrm>
            <a:off x="457200" y="2286000"/>
            <a:ext cx="3749040" cy="2377440"/>
          </a:xfrm>
          <a:prstGeom prst="rect">
            <a:avLst/>
          </a:prstGeom>
          <a:noFill/>
          <a:ln/>
        </p:spPr>
        <p:txBody>
          <a:bodyPr wrap="square" rtlCol="0" anchor="ctr"/>
          <a:lstStyle/>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Housing applications and disputes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Universal Credit and benefits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Immigration status and citizenship</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Banking access and employment rights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Liaison with police, legal and social care</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NHS complaints and healthcare navigation</a:t>
            </a:r>
            <a:endParaRPr lang="en-US" sz="1200" dirty="0"/>
          </a:p>
        </p:txBody>
      </p:sp>
      <p:sp>
        <p:nvSpPr>
          <p:cNvPr id="10" name="Shape 8"/>
          <p:cNvSpPr/>
          <p:nvPr/>
        </p:nvSpPr>
        <p:spPr>
          <a:xfrm>
            <a:off x="4754880" y="1371600"/>
            <a:ext cx="4114800" cy="3474720"/>
          </a:xfrm>
          <a:prstGeom prst="rect">
            <a:avLst/>
          </a:prstGeom>
          <a:solidFill>
            <a:srgbClr val="0D8C72"/>
          </a:solidFill>
          <a:ln w="12700">
            <a:solidFill>
              <a:srgbClr val="0D8C72"/>
            </a:solidFill>
            <a:prstDash val="solid"/>
          </a:ln>
        </p:spPr>
        <p:txBody>
          <a:bodyPr/>
          <a:lstStyle/>
          <a:p>
            <a:endParaRPr lang="en-GB"/>
          </a:p>
        </p:txBody>
      </p:sp>
      <p:sp>
        <p:nvSpPr>
          <p:cNvPr id="11" name="Shape 9"/>
          <p:cNvSpPr/>
          <p:nvPr/>
        </p:nvSpPr>
        <p:spPr>
          <a:xfrm>
            <a:off x="4754880" y="1371600"/>
            <a:ext cx="4114800" cy="64008"/>
          </a:xfrm>
          <a:prstGeom prst="rect">
            <a:avLst/>
          </a:prstGeom>
          <a:solidFill>
            <a:srgbClr val="D4A020"/>
          </a:solidFill>
          <a:ln w="12700">
            <a:solidFill>
              <a:srgbClr val="D4A020"/>
            </a:solidFill>
            <a:prstDash val="solid"/>
          </a:ln>
        </p:spPr>
        <p:txBody>
          <a:bodyPr/>
          <a:lstStyle/>
          <a:p>
            <a:endParaRPr lang="en-GB"/>
          </a:p>
        </p:txBody>
      </p:sp>
      <p:sp>
        <p:nvSpPr>
          <p:cNvPr id="12" name="Text 10"/>
          <p:cNvSpPr/>
          <p:nvPr/>
        </p:nvSpPr>
        <p:spPr>
          <a:xfrm>
            <a:off x="4937760" y="1481328"/>
            <a:ext cx="3749040" cy="457200"/>
          </a:xfrm>
          <a:prstGeom prst="rect">
            <a:avLst/>
          </a:prstGeom>
          <a:noFill/>
          <a:ln/>
        </p:spPr>
        <p:txBody>
          <a:bodyPr wrap="square"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Wellbeing &amp; Activities</a:t>
            </a:r>
            <a:endParaRPr lang="en-US" sz="1800" dirty="0"/>
          </a:p>
        </p:txBody>
      </p:sp>
      <p:sp>
        <p:nvSpPr>
          <p:cNvPr id="13" name="Text 11"/>
          <p:cNvSpPr/>
          <p:nvPr/>
        </p:nvSpPr>
        <p:spPr>
          <a:xfrm>
            <a:off x="4937760" y="1920240"/>
            <a:ext cx="3749040" cy="320040"/>
          </a:xfrm>
          <a:prstGeom prst="rect">
            <a:avLst/>
          </a:prstGeom>
          <a:noFill/>
          <a:ln/>
        </p:spPr>
        <p:txBody>
          <a:bodyPr wrap="square" rtlCol="0" anchor="ctr"/>
          <a:lstStyle/>
          <a:p>
            <a:pPr marL="0" indent="0">
              <a:buNone/>
            </a:pPr>
            <a:r>
              <a:rPr lang="en-US" sz="1100" i="1" dirty="0">
                <a:solidFill>
                  <a:srgbClr val="B0E0D6"/>
                </a:solidFill>
                <a:latin typeface="Calibri" pitchFamily="34" charset="0"/>
                <a:ea typeface="Calibri" pitchFamily="34" charset="-122"/>
                <a:cs typeface="Calibri" pitchFamily="34" charset="-120"/>
              </a:rPr>
              <a:t>Sessions held weekly, open to families</a:t>
            </a:r>
            <a:endParaRPr lang="en-US" sz="1100" dirty="0"/>
          </a:p>
        </p:txBody>
      </p:sp>
      <p:sp>
        <p:nvSpPr>
          <p:cNvPr id="14" name="Text 12"/>
          <p:cNvSpPr/>
          <p:nvPr/>
        </p:nvSpPr>
        <p:spPr>
          <a:xfrm>
            <a:off x="4937760" y="2286000"/>
            <a:ext cx="3749040" cy="2377440"/>
          </a:xfrm>
          <a:prstGeom prst="rect">
            <a:avLst/>
          </a:prstGeom>
          <a:noFill/>
          <a:ln/>
        </p:spPr>
        <p:txBody>
          <a:bodyPr wrap="square" rtlCol="0" anchor="ctr"/>
          <a:lstStyle/>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Walking groups and beach walks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Tennis, rowing and sports sessions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Day trips to Northumberland coast</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Visits to parks and community venues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Progression into volunteering roles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DBS-checked, structured ambassador roles</a:t>
            </a:r>
            <a:endParaRPr lang="en-US" sz="1200" dirty="0"/>
          </a:p>
        </p:txBody>
      </p:sp>
      <p:sp>
        <p:nvSpPr>
          <p:cNvPr id="15" name="Text 13"/>
          <p:cNvSpPr/>
          <p:nvPr/>
        </p:nvSpPr>
        <p:spPr>
          <a:xfrm>
            <a:off x="365760" y="4800600"/>
            <a:ext cx="8412480" cy="256032"/>
          </a:xfrm>
          <a:prstGeom prst="rect">
            <a:avLst/>
          </a:prstGeom>
          <a:noFill/>
          <a:ln/>
        </p:spPr>
        <p:txBody>
          <a:bodyPr wrap="square" rtlCol="0" anchor="ctr"/>
          <a:lstStyle/>
          <a:p>
            <a:pPr marL="0" indent="0" algn="ctr">
              <a:buNone/>
            </a:pPr>
            <a:r>
              <a:rPr lang="en-US" sz="1050" i="1" dirty="0">
                <a:solidFill>
                  <a:srgbClr val="6B8A9A"/>
                </a:solidFill>
                <a:latin typeface="Calibri" pitchFamily="34" charset="0"/>
                <a:ea typeface="Calibri" pitchFamily="34" charset="-122"/>
                <a:cs typeface="Calibri" pitchFamily="34" charset="-120"/>
              </a:rPr>
              <a:t>These strands are not separate services — clients experience them as one connected, people-centred offer.</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6"/>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D8C72"/>
          </a:solidFill>
          <a:ln w="12700">
            <a:solidFill>
              <a:srgbClr val="0D8C72"/>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Outcomes &amp; Impact</a:t>
            </a:r>
            <a:endParaRPr lang="en-US" sz="2200" dirty="0"/>
          </a:p>
        </p:txBody>
      </p:sp>
      <p:sp>
        <p:nvSpPr>
          <p:cNvPr id="4" name="Shape 2"/>
          <p:cNvSpPr/>
          <p:nvPr/>
        </p:nvSpPr>
        <p:spPr>
          <a:xfrm>
            <a:off x="228600" y="914400"/>
            <a:ext cx="2651760" cy="1737360"/>
          </a:xfrm>
          <a:prstGeom prst="rect">
            <a:avLst/>
          </a:prstGeom>
          <a:solidFill>
            <a:srgbClr val="FFFFFF"/>
          </a:solidFill>
          <a:ln w="12700">
            <a:solidFill>
              <a:srgbClr val="D0DCE8"/>
            </a:solidFill>
            <a:prstDash val="solid"/>
          </a:ln>
        </p:spPr>
        <p:txBody>
          <a:bodyPr/>
          <a:lstStyle/>
          <a:p>
            <a:endParaRPr lang="en-GB"/>
          </a:p>
        </p:txBody>
      </p:sp>
      <p:sp>
        <p:nvSpPr>
          <p:cNvPr id="5" name="Shape 3"/>
          <p:cNvSpPr/>
          <p:nvPr/>
        </p:nvSpPr>
        <p:spPr>
          <a:xfrm>
            <a:off x="228600" y="914400"/>
            <a:ext cx="2651760" cy="64008"/>
          </a:xfrm>
          <a:prstGeom prst="rect">
            <a:avLst/>
          </a:prstGeom>
          <a:solidFill>
            <a:srgbClr val="0D8C72"/>
          </a:solidFill>
          <a:ln w="12700">
            <a:solidFill>
              <a:srgbClr val="0D8C72"/>
            </a:solidFill>
            <a:prstDash val="solid"/>
          </a:ln>
        </p:spPr>
        <p:txBody>
          <a:bodyPr/>
          <a:lstStyle/>
          <a:p>
            <a:endParaRPr lang="en-GB"/>
          </a:p>
        </p:txBody>
      </p:sp>
      <p:sp>
        <p:nvSpPr>
          <p:cNvPr id="6" name="Text 4"/>
          <p:cNvSpPr/>
          <p:nvPr/>
        </p:nvSpPr>
        <p:spPr>
          <a:xfrm>
            <a:off x="228600" y="1005840"/>
            <a:ext cx="2651760" cy="731520"/>
          </a:xfrm>
          <a:prstGeom prst="rect">
            <a:avLst/>
          </a:prstGeom>
          <a:noFill/>
          <a:ln/>
        </p:spPr>
        <p:txBody>
          <a:bodyPr wrap="square" rtlCol="0" anchor="ctr"/>
          <a:lstStyle/>
          <a:p>
            <a:pPr marL="0" indent="0" algn="ctr">
              <a:buNone/>
            </a:pPr>
            <a:r>
              <a:rPr lang="en-US" sz="3800" b="1" dirty="0">
                <a:solidFill>
                  <a:srgbClr val="0D8C72"/>
                </a:solidFill>
                <a:latin typeface="Georgia" pitchFamily="34" charset="0"/>
                <a:ea typeface="Georgia" pitchFamily="34" charset="-122"/>
                <a:cs typeface="Georgia" pitchFamily="34" charset="-120"/>
              </a:rPr>
              <a:t>73%</a:t>
            </a:r>
            <a:endParaRPr lang="en-US" sz="3800" dirty="0"/>
          </a:p>
        </p:txBody>
      </p:sp>
      <p:sp>
        <p:nvSpPr>
          <p:cNvPr id="7" name="Text 5"/>
          <p:cNvSpPr/>
          <p:nvPr/>
        </p:nvSpPr>
        <p:spPr>
          <a:xfrm>
            <a:off x="228600" y="1755648"/>
            <a:ext cx="2651760" cy="274320"/>
          </a:xfrm>
          <a:prstGeom prst="rect">
            <a:avLst/>
          </a:prstGeom>
          <a:noFill/>
          <a:ln/>
        </p:spPr>
        <p:txBody>
          <a:bodyPr wrap="square" rtlCol="0" anchor="ctr"/>
          <a:lstStyle/>
          <a:p>
            <a:pPr marL="0" indent="0" algn="ctr">
              <a:buNone/>
            </a:pPr>
            <a:r>
              <a:rPr lang="en-US" sz="1200" dirty="0">
                <a:solidFill>
                  <a:srgbClr val="6B8A9A"/>
                </a:solidFill>
                <a:latin typeface="Calibri" pitchFamily="34" charset="0"/>
                <a:ea typeface="Calibri" pitchFamily="34" charset="-122"/>
                <a:cs typeface="Calibri" pitchFamily="34" charset="-120"/>
              </a:rPr>
              <a:t>54 cases</a:t>
            </a:r>
            <a:endParaRPr lang="en-US" sz="1200" dirty="0"/>
          </a:p>
        </p:txBody>
      </p:sp>
      <p:sp>
        <p:nvSpPr>
          <p:cNvPr id="8" name="Text 6"/>
          <p:cNvSpPr/>
          <p:nvPr/>
        </p:nvSpPr>
        <p:spPr>
          <a:xfrm>
            <a:off x="228600" y="2048256"/>
            <a:ext cx="2651760" cy="365760"/>
          </a:xfrm>
          <a:prstGeom prst="rect">
            <a:avLst/>
          </a:prstGeom>
          <a:noFill/>
          <a:ln/>
        </p:spPr>
        <p:txBody>
          <a:bodyPr wrap="square" rtlCol="0" anchor="ctr"/>
          <a:lstStyle/>
          <a:p>
            <a:pPr marL="0" indent="0" algn="ctr">
              <a:buNone/>
            </a:pPr>
            <a:r>
              <a:rPr lang="en-US" sz="1100" dirty="0">
                <a:solidFill>
                  <a:srgbClr val="132D44"/>
                </a:solidFill>
                <a:latin typeface="Calibri" pitchFamily="34" charset="0"/>
                <a:ea typeface="Calibri" pitchFamily="34" charset="-122"/>
                <a:cs typeface="Calibri" pitchFamily="34" charset="-120"/>
              </a:rPr>
              <a:t>Fully resolved</a:t>
            </a:r>
            <a:endParaRPr lang="en-US" sz="1100" dirty="0"/>
          </a:p>
        </p:txBody>
      </p:sp>
      <p:sp>
        <p:nvSpPr>
          <p:cNvPr id="9" name="Shape 7"/>
          <p:cNvSpPr/>
          <p:nvPr/>
        </p:nvSpPr>
        <p:spPr>
          <a:xfrm>
            <a:off x="3154680" y="914400"/>
            <a:ext cx="2651760" cy="1737360"/>
          </a:xfrm>
          <a:prstGeom prst="rect">
            <a:avLst/>
          </a:prstGeom>
          <a:solidFill>
            <a:srgbClr val="FFFFFF"/>
          </a:solidFill>
          <a:ln w="12700">
            <a:solidFill>
              <a:srgbClr val="D0DCE8"/>
            </a:solidFill>
            <a:prstDash val="solid"/>
          </a:ln>
        </p:spPr>
        <p:txBody>
          <a:bodyPr/>
          <a:lstStyle/>
          <a:p>
            <a:endParaRPr lang="en-GB"/>
          </a:p>
        </p:txBody>
      </p:sp>
      <p:sp>
        <p:nvSpPr>
          <p:cNvPr id="10" name="Shape 8"/>
          <p:cNvSpPr/>
          <p:nvPr/>
        </p:nvSpPr>
        <p:spPr>
          <a:xfrm>
            <a:off x="3154680" y="914400"/>
            <a:ext cx="2651760" cy="64008"/>
          </a:xfrm>
          <a:prstGeom prst="rect">
            <a:avLst/>
          </a:prstGeom>
          <a:solidFill>
            <a:srgbClr val="1A3C5E"/>
          </a:solidFill>
          <a:ln w="12700">
            <a:solidFill>
              <a:srgbClr val="1A3C5E"/>
            </a:solidFill>
            <a:prstDash val="solid"/>
          </a:ln>
        </p:spPr>
        <p:txBody>
          <a:bodyPr/>
          <a:lstStyle/>
          <a:p>
            <a:endParaRPr lang="en-GB"/>
          </a:p>
        </p:txBody>
      </p:sp>
      <p:sp>
        <p:nvSpPr>
          <p:cNvPr id="11" name="Text 9"/>
          <p:cNvSpPr/>
          <p:nvPr/>
        </p:nvSpPr>
        <p:spPr>
          <a:xfrm>
            <a:off x="3154680" y="1005840"/>
            <a:ext cx="2651760" cy="731520"/>
          </a:xfrm>
          <a:prstGeom prst="rect">
            <a:avLst/>
          </a:prstGeom>
          <a:noFill/>
          <a:ln/>
        </p:spPr>
        <p:txBody>
          <a:bodyPr wrap="square" rtlCol="0" anchor="ctr"/>
          <a:lstStyle/>
          <a:p>
            <a:pPr marL="0" indent="0" algn="ctr">
              <a:buNone/>
            </a:pPr>
            <a:r>
              <a:rPr lang="en-US" sz="3800" b="1" dirty="0">
                <a:solidFill>
                  <a:srgbClr val="1A3C5E"/>
                </a:solidFill>
                <a:latin typeface="Georgia" pitchFamily="34" charset="0"/>
                <a:ea typeface="Georgia" pitchFamily="34" charset="-122"/>
                <a:cs typeface="Georgia" pitchFamily="34" charset="-120"/>
              </a:rPr>
              <a:t>20%</a:t>
            </a:r>
            <a:endParaRPr lang="en-US" sz="3800" dirty="0"/>
          </a:p>
        </p:txBody>
      </p:sp>
      <p:sp>
        <p:nvSpPr>
          <p:cNvPr id="12" name="Text 10"/>
          <p:cNvSpPr/>
          <p:nvPr/>
        </p:nvSpPr>
        <p:spPr>
          <a:xfrm>
            <a:off x="3154680" y="1755648"/>
            <a:ext cx="2651760" cy="274320"/>
          </a:xfrm>
          <a:prstGeom prst="rect">
            <a:avLst/>
          </a:prstGeom>
          <a:noFill/>
          <a:ln/>
        </p:spPr>
        <p:txBody>
          <a:bodyPr wrap="square" rtlCol="0" anchor="ctr"/>
          <a:lstStyle/>
          <a:p>
            <a:pPr marL="0" indent="0" algn="ctr">
              <a:buNone/>
            </a:pPr>
            <a:r>
              <a:rPr lang="en-US" sz="1200" dirty="0">
                <a:solidFill>
                  <a:srgbClr val="6B8A9A"/>
                </a:solidFill>
                <a:latin typeface="Calibri" pitchFamily="34" charset="0"/>
                <a:ea typeface="Calibri" pitchFamily="34" charset="-122"/>
                <a:cs typeface="Calibri" pitchFamily="34" charset="-120"/>
              </a:rPr>
              <a:t>15 cases</a:t>
            </a:r>
            <a:endParaRPr lang="en-US" sz="1200" dirty="0"/>
          </a:p>
        </p:txBody>
      </p:sp>
      <p:sp>
        <p:nvSpPr>
          <p:cNvPr id="13" name="Text 11"/>
          <p:cNvSpPr/>
          <p:nvPr/>
        </p:nvSpPr>
        <p:spPr>
          <a:xfrm>
            <a:off x="3154680" y="2048256"/>
            <a:ext cx="2651760" cy="365760"/>
          </a:xfrm>
          <a:prstGeom prst="rect">
            <a:avLst/>
          </a:prstGeom>
          <a:noFill/>
          <a:ln/>
        </p:spPr>
        <p:txBody>
          <a:bodyPr wrap="square" rtlCol="0" anchor="ctr"/>
          <a:lstStyle/>
          <a:p>
            <a:pPr marL="0" indent="0" algn="ctr">
              <a:buNone/>
            </a:pPr>
            <a:r>
              <a:rPr lang="en-US" sz="1100" dirty="0">
                <a:solidFill>
                  <a:srgbClr val="132D44"/>
                </a:solidFill>
                <a:latin typeface="Calibri" pitchFamily="34" charset="0"/>
                <a:ea typeface="Calibri" pitchFamily="34" charset="-122"/>
                <a:cs typeface="Calibri" pitchFamily="34" charset="-120"/>
              </a:rPr>
              <a:t>Partially resolved</a:t>
            </a:r>
            <a:endParaRPr lang="en-US" sz="1100" dirty="0"/>
          </a:p>
          <a:p>
            <a:pPr marL="0" indent="0" algn="ctr">
              <a:buNone/>
            </a:pPr>
            <a:r>
              <a:rPr lang="en-US" sz="1100" dirty="0">
                <a:solidFill>
                  <a:srgbClr val="132D44"/>
                </a:solidFill>
                <a:latin typeface="Calibri" pitchFamily="34" charset="0"/>
                <a:ea typeface="Calibri" pitchFamily="34" charset="-122"/>
                <a:cs typeface="Calibri" pitchFamily="34" charset="-120"/>
              </a:rPr>
              <a:t>or ongoing</a:t>
            </a:r>
            <a:endParaRPr lang="en-US" sz="1100" dirty="0"/>
          </a:p>
        </p:txBody>
      </p:sp>
      <p:sp>
        <p:nvSpPr>
          <p:cNvPr id="14" name="Shape 12"/>
          <p:cNvSpPr/>
          <p:nvPr/>
        </p:nvSpPr>
        <p:spPr>
          <a:xfrm>
            <a:off x="6080760" y="914400"/>
            <a:ext cx="2651760" cy="1737360"/>
          </a:xfrm>
          <a:prstGeom prst="rect">
            <a:avLst/>
          </a:prstGeom>
          <a:solidFill>
            <a:srgbClr val="FFFFFF"/>
          </a:solidFill>
          <a:ln w="12700">
            <a:solidFill>
              <a:srgbClr val="D0DCE8"/>
            </a:solidFill>
            <a:prstDash val="solid"/>
          </a:ln>
        </p:spPr>
        <p:txBody>
          <a:bodyPr/>
          <a:lstStyle/>
          <a:p>
            <a:endParaRPr lang="en-GB"/>
          </a:p>
        </p:txBody>
      </p:sp>
      <p:sp>
        <p:nvSpPr>
          <p:cNvPr id="15" name="Shape 13"/>
          <p:cNvSpPr/>
          <p:nvPr/>
        </p:nvSpPr>
        <p:spPr>
          <a:xfrm>
            <a:off x="6080760" y="914400"/>
            <a:ext cx="2651760" cy="64008"/>
          </a:xfrm>
          <a:prstGeom prst="rect">
            <a:avLst/>
          </a:prstGeom>
          <a:solidFill>
            <a:srgbClr val="6B8A9A"/>
          </a:solidFill>
          <a:ln w="12700">
            <a:solidFill>
              <a:srgbClr val="6B8A9A"/>
            </a:solidFill>
            <a:prstDash val="solid"/>
          </a:ln>
        </p:spPr>
        <p:txBody>
          <a:bodyPr/>
          <a:lstStyle/>
          <a:p>
            <a:endParaRPr lang="en-GB"/>
          </a:p>
        </p:txBody>
      </p:sp>
      <p:sp>
        <p:nvSpPr>
          <p:cNvPr id="16" name="Text 14"/>
          <p:cNvSpPr/>
          <p:nvPr/>
        </p:nvSpPr>
        <p:spPr>
          <a:xfrm>
            <a:off x="6080760" y="1005840"/>
            <a:ext cx="2651760" cy="731520"/>
          </a:xfrm>
          <a:prstGeom prst="rect">
            <a:avLst/>
          </a:prstGeom>
          <a:noFill/>
          <a:ln/>
        </p:spPr>
        <p:txBody>
          <a:bodyPr wrap="square" rtlCol="0" anchor="ctr"/>
          <a:lstStyle/>
          <a:p>
            <a:pPr marL="0" indent="0" algn="ctr">
              <a:buNone/>
            </a:pPr>
            <a:r>
              <a:rPr lang="en-US" sz="3800" b="1" dirty="0">
                <a:solidFill>
                  <a:srgbClr val="6B8A9A"/>
                </a:solidFill>
                <a:latin typeface="Georgia" pitchFamily="34" charset="0"/>
                <a:ea typeface="Georgia" pitchFamily="34" charset="-122"/>
                <a:cs typeface="Georgia" pitchFamily="34" charset="-120"/>
              </a:rPr>
              <a:t>4%</a:t>
            </a:r>
            <a:endParaRPr lang="en-US" sz="3800" dirty="0"/>
          </a:p>
        </p:txBody>
      </p:sp>
      <p:sp>
        <p:nvSpPr>
          <p:cNvPr id="17" name="Text 15"/>
          <p:cNvSpPr/>
          <p:nvPr/>
        </p:nvSpPr>
        <p:spPr>
          <a:xfrm>
            <a:off x="6080760" y="1755648"/>
            <a:ext cx="2651760" cy="274320"/>
          </a:xfrm>
          <a:prstGeom prst="rect">
            <a:avLst/>
          </a:prstGeom>
          <a:noFill/>
          <a:ln/>
        </p:spPr>
        <p:txBody>
          <a:bodyPr wrap="square" rtlCol="0" anchor="ctr"/>
          <a:lstStyle/>
          <a:p>
            <a:pPr marL="0" indent="0" algn="ctr">
              <a:buNone/>
            </a:pPr>
            <a:r>
              <a:rPr lang="en-US" sz="1200" dirty="0">
                <a:solidFill>
                  <a:srgbClr val="6B8A9A"/>
                </a:solidFill>
                <a:latin typeface="Calibri" pitchFamily="34" charset="0"/>
                <a:ea typeface="Calibri" pitchFamily="34" charset="-122"/>
                <a:cs typeface="Calibri" pitchFamily="34" charset="-120"/>
              </a:rPr>
              <a:t>3 cases</a:t>
            </a:r>
            <a:endParaRPr lang="en-US" sz="1200" dirty="0"/>
          </a:p>
        </p:txBody>
      </p:sp>
      <p:sp>
        <p:nvSpPr>
          <p:cNvPr id="18" name="Text 16"/>
          <p:cNvSpPr/>
          <p:nvPr/>
        </p:nvSpPr>
        <p:spPr>
          <a:xfrm>
            <a:off x="6080760" y="2048256"/>
            <a:ext cx="2651760" cy="365760"/>
          </a:xfrm>
          <a:prstGeom prst="rect">
            <a:avLst/>
          </a:prstGeom>
          <a:noFill/>
          <a:ln/>
        </p:spPr>
        <p:txBody>
          <a:bodyPr wrap="square" rtlCol="0" anchor="ctr"/>
          <a:lstStyle/>
          <a:p>
            <a:pPr marL="0" indent="0" algn="ctr">
              <a:buNone/>
            </a:pPr>
            <a:r>
              <a:rPr lang="en-US" sz="1100" dirty="0">
                <a:solidFill>
                  <a:srgbClr val="132D44"/>
                </a:solidFill>
                <a:latin typeface="Calibri" pitchFamily="34" charset="0"/>
                <a:ea typeface="Calibri" pitchFamily="34" charset="-122"/>
                <a:cs typeface="Calibri" pitchFamily="34" charset="-120"/>
              </a:rPr>
              <a:t>Not resolved</a:t>
            </a:r>
            <a:endParaRPr lang="en-US" sz="1100" dirty="0"/>
          </a:p>
        </p:txBody>
      </p:sp>
      <p:sp>
        <p:nvSpPr>
          <p:cNvPr id="19" name="Shape 17"/>
          <p:cNvSpPr/>
          <p:nvPr/>
        </p:nvSpPr>
        <p:spPr>
          <a:xfrm>
            <a:off x="228600" y="2606040"/>
            <a:ext cx="8686800" cy="36576"/>
          </a:xfrm>
          <a:prstGeom prst="rect">
            <a:avLst/>
          </a:prstGeom>
          <a:solidFill>
            <a:srgbClr val="D0DCE8"/>
          </a:solidFill>
          <a:ln w="12700">
            <a:solidFill>
              <a:srgbClr val="D0DCE8"/>
            </a:solidFill>
            <a:prstDash val="solid"/>
          </a:ln>
        </p:spPr>
        <p:txBody>
          <a:bodyPr/>
          <a:lstStyle/>
          <a:p>
            <a:endParaRPr lang="en-GB"/>
          </a:p>
        </p:txBody>
      </p:sp>
      <p:sp>
        <p:nvSpPr>
          <p:cNvPr id="20" name="Text 18"/>
          <p:cNvSpPr/>
          <p:nvPr/>
        </p:nvSpPr>
        <p:spPr>
          <a:xfrm>
            <a:off x="274320" y="2743200"/>
            <a:ext cx="8229600" cy="320040"/>
          </a:xfrm>
          <a:prstGeom prst="rect">
            <a:avLst/>
          </a:prstGeom>
          <a:noFill/>
          <a:ln/>
        </p:spPr>
        <p:txBody>
          <a:bodyPr wrap="square" rtlCol="0" anchor="ctr"/>
          <a:lstStyle/>
          <a:p>
            <a:pPr marL="0" indent="0">
              <a:buNone/>
            </a:pPr>
            <a:r>
              <a:rPr lang="en-US" sz="1400" b="1" dirty="0">
                <a:solidFill>
                  <a:srgbClr val="1A3C5E"/>
                </a:solidFill>
                <a:latin typeface="Calibri" pitchFamily="34" charset="0"/>
                <a:ea typeface="Calibri" pitchFamily="34" charset="-122"/>
                <a:cs typeface="Calibri" pitchFamily="34" charset="-120"/>
              </a:rPr>
              <a:t>Wellbeing Outcomes (SWEMWBS, n=56)</a:t>
            </a:r>
            <a:endParaRPr lang="en-US" sz="1400" dirty="0"/>
          </a:p>
        </p:txBody>
      </p:sp>
      <p:sp>
        <p:nvSpPr>
          <p:cNvPr id="21" name="Shape 19"/>
          <p:cNvSpPr/>
          <p:nvPr/>
        </p:nvSpPr>
        <p:spPr>
          <a:xfrm>
            <a:off x="228600" y="3154680"/>
            <a:ext cx="4114800" cy="548640"/>
          </a:xfrm>
          <a:prstGeom prst="rect">
            <a:avLst/>
          </a:prstGeom>
          <a:solidFill>
            <a:srgbClr val="FFFFFF"/>
          </a:solidFill>
          <a:ln w="12700">
            <a:solidFill>
              <a:srgbClr val="D0DCE8"/>
            </a:solidFill>
            <a:prstDash val="solid"/>
          </a:ln>
        </p:spPr>
        <p:txBody>
          <a:bodyPr/>
          <a:lstStyle/>
          <a:p>
            <a:endParaRPr lang="en-GB"/>
          </a:p>
        </p:txBody>
      </p:sp>
      <p:sp>
        <p:nvSpPr>
          <p:cNvPr id="22" name="Text 20"/>
          <p:cNvSpPr/>
          <p:nvPr/>
        </p:nvSpPr>
        <p:spPr>
          <a:xfrm>
            <a:off x="365760" y="3200400"/>
            <a:ext cx="1645920" cy="457200"/>
          </a:xfrm>
          <a:prstGeom prst="rect">
            <a:avLst/>
          </a:prstGeom>
          <a:noFill/>
          <a:ln/>
        </p:spPr>
        <p:txBody>
          <a:bodyPr wrap="square" rtlCol="0" anchor="ctr"/>
          <a:lstStyle/>
          <a:p>
            <a:pPr marL="0" indent="0">
              <a:buNone/>
            </a:pPr>
            <a:r>
              <a:rPr lang="en-US" sz="1600" b="1" dirty="0">
                <a:solidFill>
                  <a:srgbClr val="0D8C72"/>
                </a:solidFill>
                <a:latin typeface="Georgia" pitchFamily="34" charset="0"/>
                <a:ea typeface="Georgia" pitchFamily="34" charset="-122"/>
                <a:cs typeface="Georgia" pitchFamily="34" charset="-120"/>
              </a:rPr>
              <a:t>24.63 → 26.11</a:t>
            </a:r>
            <a:endParaRPr lang="en-US" sz="1600" dirty="0"/>
          </a:p>
        </p:txBody>
      </p:sp>
      <p:sp>
        <p:nvSpPr>
          <p:cNvPr id="23" name="Text 21"/>
          <p:cNvSpPr/>
          <p:nvPr/>
        </p:nvSpPr>
        <p:spPr>
          <a:xfrm>
            <a:off x="2057400" y="3246120"/>
            <a:ext cx="2103120" cy="365760"/>
          </a:xfrm>
          <a:prstGeom prst="rect">
            <a:avLst/>
          </a:prstGeom>
          <a:noFill/>
          <a:ln/>
        </p:spPr>
        <p:txBody>
          <a:bodyPr wrap="square" rtlCol="0" anchor="ctr"/>
          <a:lstStyle/>
          <a:p>
            <a:pPr marL="0" indent="0">
              <a:buNone/>
            </a:pPr>
            <a:r>
              <a:rPr lang="en-US" sz="1100" dirty="0">
                <a:solidFill>
                  <a:srgbClr val="132D44"/>
                </a:solidFill>
                <a:latin typeface="Calibri" pitchFamily="34" charset="0"/>
                <a:ea typeface="Calibri" pitchFamily="34" charset="-122"/>
                <a:cs typeface="Calibri" pitchFamily="34" charset="-120"/>
              </a:rPr>
              <a:t>Average total wellbeing score improved</a:t>
            </a:r>
            <a:endParaRPr lang="en-US" sz="1100" dirty="0"/>
          </a:p>
        </p:txBody>
      </p:sp>
      <p:sp>
        <p:nvSpPr>
          <p:cNvPr id="24" name="Shape 22"/>
          <p:cNvSpPr/>
          <p:nvPr/>
        </p:nvSpPr>
        <p:spPr>
          <a:xfrm>
            <a:off x="4663440" y="3154680"/>
            <a:ext cx="4114800" cy="548640"/>
          </a:xfrm>
          <a:prstGeom prst="rect">
            <a:avLst/>
          </a:prstGeom>
          <a:solidFill>
            <a:srgbClr val="FFFFFF"/>
          </a:solidFill>
          <a:ln w="12700">
            <a:solidFill>
              <a:srgbClr val="D0DCE8"/>
            </a:solidFill>
            <a:prstDash val="solid"/>
          </a:ln>
        </p:spPr>
        <p:txBody>
          <a:bodyPr/>
          <a:lstStyle/>
          <a:p>
            <a:endParaRPr lang="en-GB"/>
          </a:p>
        </p:txBody>
      </p:sp>
      <p:sp>
        <p:nvSpPr>
          <p:cNvPr id="25" name="Text 23"/>
          <p:cNvSpPr/>
          <p:nvPr/>
        </p:nvSpPr>
        <p:spPr>
          <a:xfrm>
            <a:off x="4800600" y="3200400"/>
            <a:ext cx="1645920" cy="457200"/>
          </a:xfrm>
          <a:prstGeom prst="rect">
            <a:avLst/>
          </a:prstGeom>
          <a:noFill/>
          <a:ln/>
        </p:spPr>
        <p:txBody>
          <a:bodyPr wrap="square" rtlCol="0" anchor="ctr"/>
          <a:lstStyle/>
          <a:p>
            <a:pPr marL="0" indent="0">
              <a:buNone/>
            </a:pPr>
            <a:r>
              <a:rPr lang="en-US" sz="1600" b="1" dirty="0">
                <a:solidFill>
                  <a:srgbClr val="0D8C72"/>
                </a:solidFill>
                <a:latin typeface="Georgia" pitchFamily="34" charset="0"/>
                <a:ea typeface="Georgia" pitchFamily="34" charset="-122"/>
                <a:cs typeface="Georgia" pitchFamily="34" charset="-120"/>
              </a:rPr>
              <a:t>+1.48 pts</a:t>
            </a:r>
            <a:endParaRPr lang="en-US" sz="1600" dirty="0"/>
          </a:p>
        </p:txBody>
      </p:sp>
      <p:sp>
        <p:nvSpPr>
          <p:cNvPr id="26" name="Text 24"/>
          <p:cNvSpPr/>
          <p:nvPr/>
        </p:nvSpPr>
        <p:spPr>
          <a:xfrm>
            <a:off x="6492240" y="3246120"/>
            <a:ext cx="2103120" cy="365760"/>
          </a:xfrm>
          <a:prstGeom prst="rect">
            <a:avLst/>
          </a:prstGeom>
          <a:noFill/>
          <a:ln/>
        </p:spPr>
        <p:txBody>
          <a:bodyPr wrap="square" rtlCol="0" anchor="ctr"/>
          <a:lstStyle/>
          <a:p>
            <a:pPr marL="0" indent="0">
              <a:buNone/>
            </a:pPr>
            <a:r>
              <a:rPr lang="en-US" sz="1100" dirty="0">
                <a:solidFill>
                  <a:srgbClr val="132D44"/>
                </a:solidFill>
                <a:latin typeface="Calibri" pitchFamily="34" charset="0"/>
                <a:ea typeface="Calibri" pitchFamily="34" charset="-122"/>
                <a:cs typeface="Calibri" pitchFamily="34" charset="-120"/>
              </a:rPr>
              <a:t>Average improvement across participants</a:t>
            </a:r>
            <a:endParaRPr lang="en-US" sz="1100" dirty="0"/>
          </a:p>
        </p:txBody>
      </p:sp>
      <p:sp>
        <p:nvSpPr>
          <p:cNvPr id="27" name="Shape 25"/>
          <p:cNvSpPr/>
          <p:nvPr/>
        </p:nvSpPr>
        <p:spPr>
          <a:xfrm>
            <a:off x="228600" y="3840480"/>
            <a:ext cx="4114800" cy="548640"/>
          </a:xfrm>
          <a:prstGeom prst="rect">
            <a:avLst/>
          </a:prstGeom>
          <a:solidFill>
            <a:srgbClr val="FFFFFF"/>
          </a:solidFill>
          <a:ln w="12700">
            <a:solidFill>
              <a:srgbClr val="D0DCE8"/>
            </a:solidFill>
            <a:prstDash val="solid"/>
          </a:ln>
        </p:spPr>
        <p:txBody>
          <a:bodyPr/>
          <a:lstStyle/>
          <a:p>
            <a:endParaRPr lang="en-GB"/>
          </a:p>
        </p:txBody>
      </p:sp>
      <p:sp>
        <p:nvSpPr>
          <p:cNvPr id="28" name="Text 26"/>
          <p:cNvSpPr/>
          <p:nvPr/>
        </p:nvSpPr>
        <p:spPr>
          <a:xfrm>
            <a:off x="365760" y="3886200"/>
            <a:ext cx="1645920" cy="457200"/>
          </a:xfrm>
          <a:prstGeom prst="rect">
            <a:avLst/>
          </a:prstGeom>
          <a:noFill/>
          <a:ln/>
        </p:spPr>
        <p:txBody>
          <a:bodyPr wrap="square" rtlCol="0" anchor="ctr"/>
          <a:lstStyle/>
          <a:p>
            <a:pPr marL="0" indent="0">
              <a:buNone/>
            </a:pPr>
            <a:r>
              <a:rPr lang="en-US" sz="1600" b="1" dirty="0">
                <a:solidFill>
                  <a:srgbClr val="0D8C72"/>
                </a:solidFill>
                <a:latin typeface="Georgia" pitchFamily="34" charset="0"/>
                <a:ea typeface="Georgia" pitchFamily="34" charset="-122"/>
                <a:cs typeface="Georgia" pitchFamily="34" charset="-120"/>
              </a:rPr>
              <a:t>+0.61 pts</a:t>
            </a:r>
            <a:endParaRPr lang="en-US" sz="1600" dirty="0"/>
          </a:p>
        </p:txBody>
      </p:sp>
      <p:sp>
        <p:nvSpPr>
          <p:cNvPr id="29" name="Text 27"/>
          <p:cNvSpPr/>
          <p:nvPr/>
        </p:nvSpPr>
        <p:spPr>
          <a:xfrm>
            <a:off x="2057400" y="3931920"/>
            <a:ext cx="2103120" cy="365760"/>
          </a:xfrm>
          <a:prstGeom prst="rect">
            <a:avLst/>
          </a:prstGeom>
          <a:noFill/>
          <a:ln/>
        </p:spPr>
        <p:txBody>
          <a:bodyPr wrap="square" rtlCol="0" anchor="ctr"/>
          <a:lstStyle/>
          <a:p>
            <a:pPr marL="0" indent="0">
              <a:buNone/>
            </a:pPr>
            <a:r>
              <a:rPr lang="en-US" sz="1100" dirty="0">
                <a:solidFill>
                  <a:srgbClr val="132D44"/>
                </a:solidFill>
                <a:latin typeface="Calibri" pitchFamily="34" charset="0"/>
                <a:ea typeface="Calibri" pitchFamily="34" charset="-122"/>
                <a:cs typeface="Calibri" pitchFamily="34" charset="-120"/>
              </a:rPr>
              <a:t>Housing situation score improvement</a:t>
            </a:r>
            <a:endParaRPr lang="en-US" sz="1100" dirty="0"/>
          </a:p>
        </p:txBody>
      </p:sp>
      <p:sp>
        <p:nvSpPr>
          <p:cNvPr id="30" name="Shape 28"/>
          <p:cNvSpPr/>
          <p:nvPr/>
        </p:nvSpPr>
        <p:spPr>
          <a:xfrm>
            <a:off x="4663440" y="3840480"/>
            <a:ext cx="4114800" cy="548640"/>
          </a:xfrm>
          <a:prstGeom prst="rect">
            <a:avLst/>
          </a:prstGeom>
          <a:solidFill>
            <a:srgbClr val="FFFFFF"/>
          </a:solidFill>
          <a:ln w="12700">
            <a:solidFill>
              <a:srgbClr val="D0DCE8"/>
            </a:solidFill>
            <a:prstDash val="solid"/>
          </a:ln>
        </p:spPr>
        <p:txBody>
          <a:bodyPr/>
          <a:lstStyle/>
          <a:p>
            <a:endParaRPr lang="en-GB"/>
          </a:p>
        </p:txBody>
      </p:sp>
      <p:sp>
        <p:nvSpPr>
          <p:cNvPr id="31" name="Text 29"/>
          <p:cNvSpPr/>
          <p:nvPr/>
        </p:nvSpPr>
        <p:spPr>
          <a:xfrm>
            <a:off x="4800600" y="3886200"/>
            <a:ext cx="1645920" cy="457200"/>
          </a:xfrm>
          <a:prstGeom prst="rect">
            <a:avLst/>
          </a:prstGeom>
          <a:noFill/>
          <a:ln/>
        </p:spPr>
        <p:txBody>
          <a:bodyPr wrap="square" rtlCol="0" anchor="ctr"/>
          <a:lstStyle/>
          <a:p>
            <a:pPr marL="0" indent="0">
              <a:buNone/>
            </a:pPr>
            <a:r>
              <a:rPr lang="en-US" sz="1600" b="1" dirty="0">
                <a:solidFill>
                  <a:srgbClr val="0D8C72"/>
                </a:solidFill>
                <a:latin typeface="Georgia" pitchFamily="34" charset="0"/>
                <a:ea typeface="Georgia" pitchFamily="34" charset="-122"/>
                <a:cs typeface="Georgia" pitchFamily="34" charset="-120"/>
              </a:rPr>
              <a:t>+0.45 pts</a:t>
            </a:r>
            <a:endParaRPr lang="en-US" sz="1600" dirty="0"/>
          </a:p>
        </p:txBody>
      </p:sp>
      <p:sp>
        <p:nvSpPr>
          <p:cNvPr id="32" name="Text 30"/>
          <p:cNvSpPr/>
          <p:nvPr/>
        </p:nvSpPr>
        <p:spPr>
          <a:xfrm>
            <a:off x="6492240" y="3931920"/>
            <a:ext cx="2103120" cy="365760"/>
          </a:xfrm>
          <a:prstGeom prst="rect">
            <a:avLst/>
          </a:prstGeom>
          <a:noFill/>
          <a:ln/>
        </p:spPr>
        <p:txBody>
          <a:bodyPr wrap="square" rtlCol="0" anchor="ctr"/>
          <a:lstStyle/>
          <a:p>
            <a:pPr marL="0" indent="0">
              <a:buNone/>
            </a:pPr>
            <a:r>
              <a:rPr lang="en-US" sz="1100" dirty="0">
                <a:solidFill>
                  <a:srgbClr val="132D44"/>
                </a:solidFill>
                <a:latin typeface="Calibri" pitchFamily="34" charset="0"/>
                <a:ea typeface="Calibri" pitchFamily="34" charset="-122"/>
                <a:cs typeface="Calibri" pitchFamily="34" charset="-120"/>
              </a:rPr>
              <a:t>Thinking clearly &amp; dealing with problems</a:t>
            </a:r>
            <a:endParaRPr lang="en-US" sz="1100" dirty="0"/>
          </a:p>
        </p:txBody>
      </p:sp>
      <p:sp>
        <p:nvSpPr>
          <p:cNvPr id="33" name="Text 31"/>
          <p:cNvSpPr/>
          <p:nvPr/>
        </p:nvSpPr>
        <p:spPr>
          <a:xfrm>
            <a:off x="228600" y="4773168"/>
            <a:ext cx="8686800" cy="256032"/>
          </a:xfrm>
          <a:prstGeom prst="rect">
            <a:avLst/>
          </a:prstGeom>
          <a:noFill/>
          <a:ln/>
        </p:spPr>
        <p:txBody>
          <a:bodyPr wrap="square" rtlCol="0" anchor="ctr"/>
          <a:lstStyle/>
          <a:p>
            <a:pPr marL="0" indent="0" algn="ctr">
              <a:buNone/>
            </a:pPr>
            <a:r>
              <a:rPr lang="en-US" sz="950" dirty="0">
                <a:solidFill>
                  <a:srgbClr val="6B8A9A"/>
                </a:solidFill>
                <a:latin typeface="Calibri" pitchFamily="34" charset="0"/>
                <a:ea typeface="Calibri" pitchFamily="34" charset="-122"/>
                <a:cs typeface="Calibri" pitchFamily="34" charset="-120"/>
              </a:rPr>
              <a:t>8 positive grant outcomes  ·  7 benefit awards  ·  5 bank accounts opened  ·  5 immigration issues resolved  ·  3 healthcare improvements  ·  2 new housing secured</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3C5E"/>
          </a:solidFill>
          <a:ln w="12700">
            <a:solidFill>
              <a:srgbClr val="1A3C5E"/>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Client Satisfaction</a:t>
            </a:r>
            <a:endParaRPr lang="en-US" sz="2200" dirty="0"/>
          </a:p>
        </p:txBody>
      </p:sp>
      <p:sp>
        <p:nvSpPr>
          <p:cNvPr id="4" name="Shape 2"/>
          <p:cNvSpPr/>
          <p:nvPr/>
        </p:nvSpPr>
        <p:spPr>
          <a:xfrm>
            <a:off x="365760" y="1005840"/>
            <a:ext cx="3200400" cy="3200400"/>
          </a:xfrm>
          <a:prstGeom prst="ellipse">
            <a:avLst/>
          </a:prstGeom>
          <a:solidFill>
            <a:srgbClr val="E8F4F1"/>
          </a:solidFill>
          <a:ln w="38100">
            <a:solidFill>
              <a:srgbClr val="0D8C72"/>
            </a:solidFill>
            <a:prstDash val="solid"/>
          </a:ln>
        </p:spPr>
        <p:txBody>
          <a:bodyPr/>
          <a:lstStyle/>
          <a:p>
            <a:endParaRPr lang="en-GB"/>
          </a:p>
        </p:txBody>
      </p:sp>
      <p:sp>
        <p:nvSpPr>
          <p:cNvPr id="5" name="Text 3"/>
          <p:cNvSpPr/>
          <p:nvPr/>
        </p:nvSpPr>
        <p:spPr>
          <a:xfrm>
            <a:off x="365760" y="1554480"/>
            <a:ext cx="3200400" cy="1371600"/>
          </a:xfrm>
          <a:prstGeom prst="rect">
            <a:avLst/>
          </a:prstGeom>
          <a:noFill/>
          <a:ln/>
        </p:spPr>
        <p:txBody>
          <a:bodyPr wrap="square" rtlCol="0" anchor="ctr"/>
          <a:lstStyle/>
          <a:p>
            <a:pPr marL="0" indent="0" algn="ctr">
              <a:buNone/>
            </a:pPr>
            <a:r>
              <a:rPr lang="en-US" sz="5800" b="1" dirty="0">
                <a:solidFill>
                  <a:srgbClr val="0D8C72"/>
                </a:solidFill>
                <a:latin typeface="Georgia" pitchFamily="34" charset="0"/>
                <a:ea typeface="Georgia" pitchFamily="34" charset="-122"/>
                <a:cs typeface="Georgia" pitchFamily="34" charset="-120"/>
              </a:rPr>
              <a:t>9.56</a:t>
            </a:r>
            <a:endParaRPr lang="en-US" sz="5800" dirty="0"/>
          </a:p>
        </p:txBody>
      </p:sp>
      <p:sp>
        <p:nvSpPr>
          <p:cNvPr id="6" name="Text 4"/>
          <p:cNvSpPr/>
          <p:nvPr/>
        </p:nvSpPr>
        <p:spPr>
          <a:xfrm>
            <a:off x="365760" y="2926080"/>
            <a:ext cx="3200400" cy="411480"/>
          </a:xfrm>
          <a:prstGeom prst="rect">
            <a:avLst/>
          </a:prstGeom>
          <a:noFill/>
          <a:ln/>
        </p:spPr>
        <p:txBody>
          <a:bodyPr wrap="square" rtlCol="0" anchor="ctr"/>
          <a:lstStyle/>
          <a:p>
            <a:pPr marL="0" indent="0" algn="ctr">
              <a:buNone/>
            </a:pPr>
            <a:r>
              <a:rPr lang="en-US" sz="1400" dirty="0">
                <a:solidFill>
                  <a:srgbClr val="6B8A9A"/>
                </a:solidFill>
                <a:latin typeface="Calibri" pitchFamily="34" charset="0"/>
                <a:ea typeface="Calibri" pitchFamily="34" charset="-122"/>
                <a:cs typeface="Calibri" pitchFamily="34" charset="-120"/>
              </a:rPr>
              <a:t>out of 10</a:t>
            </a:r>
            <a:endParaRPr lang="en-US" sz="1400" dirty="0"/>
          </a:p>
        </p:txBody>
      </p:sp>
      <p:sp>
        <p:nvSpPr>
          <p:cNvPr id="7" name="Text 5"/>
          <p:cNvSpPr/>
          <p:nvPr/>
        </p:nvSpPr>
        <p:spPr>
          <a:xfrm>
            <a:off x="365760" y="3364992"/>
            <a:ext cx="3200400" cy="502920"/>
          </a:xfrm>
          <a:prstGeom prst="rect">
            <a:avLst/>
          </a:prstGeom>
          <a:noFill/>
          <a:ln/>
        </p:spPr>
        <p:txBody>
          <a:bodyPr wrap="square" rtlCol="0" anchor="ctr"/>
          <a:lstStyle/>
          <a:p>
            <a:pPr marL="0" indent="0" algn="ctr">
              <a:buNone/>
            </a:pPr>
            <a:r>
              <a:rPr lang="en-US" sz="1100" dirty="0">
                <a:solidFill>
                  <a:srgbClr val="6B8A9A"/>
                </a:solidFill>
                <a:latin typeface="Calibri" pitchFamily="34" charset="0"/>
                <a:ea typeface="Calibri" pitchFamily="34" charset="-122"/>
                <a:cs typeface="Calibri" pitchFamily="34" charset="-120"/>
              </a:rPr>
              <a:t>average satisfaction</a:t>
            </a:r>
            <a:endParaRPr lang="en-US" sz="1100" dirty="0"/>
          </a:p>
          <a:p>
            <a:pPr marL="0" indent="0" algn="ctr">
              <a:buNone/>
            </a:pPr>
            <a:r>
              <a:rPr lang="en-US" sz="1100" dirty="0">
                <a:solidFill>
                  <a:srgbClr val="6B8A9A"/>
                </a:solidFill>
                <a:latin typeface="Calibri" pitchFamily="34" charset="0"/>
                <a:ea typeface="Calibri" pitchFamily="34" charset="-122"/>
                <a:cs typeface="Calibri" pitchFamily="34" charset="-120"/>
              </a:rPr>
              <a:t>(n=59 respondents)</a:t>
            </a:r>
            <a:endParaRPr lang="en-US" sz="1100" dirty="0"/>
          </a:p>
        </p:txBody>
      </p:sp>
      <p:sp>
        <p:nvSpPr>
          <p:cNvPr id="8" name="Text 6"/>
          <p:cNvSpPr/>
          <p:nvPr/>
        </p:nvSpPr>
        <p:spPr>
          <a:xfrm>
            <a:off x="3931920" y="987552"/>
            <a:ext cx="4846320" cy="320040"/>
          </a:xfrm>
          <a:prstGeom prst="rect">
            <a:avLst/>
          </a:prstGeom>
          <a:noFill/>
          <a:ln/>
        </p:spPr>
        <p:txBody>
          <a:bodyPr wrap="square" rtlCol="0" anchor="ctr"/>
          <a:lstStyle/>
          <a:p>
            <a:pPr marL="0" indent="0">
              <a:buNone/>
            </a:pPr>
            <a:r>
              <a:rPr lang="en-US" sz="1300" b="1" dirty="0">
                <a:solidFill>
                  <a:srgbClr val="1A3C5E"/>
                </a:solidFill>
                <a:latin typeface="Calibri" pitchFamily="34" charset="0"/>
                <a:ea typeface="Calibri" pitchFamily="34" charset="-122"/>
                <a:cs typeface="Calibri" pitchFamily="34" charset="-120"/>
              </a:rPr>
              <a:t>Score breakdown</a:t>
            </a:r>
            <a:endParaRPr lang="en-US" sz="1300" dirty="0"/>
          </a:p>
        </p:txBody>
      </p:sp>
      <p:sp>
        <p:nvSpPr>
          <p:cNvPr id="9" name="Text 7"/>
          <p:cNvSpPr/>
          <p:nvPr/>
        </p:nvSpPr>
        <p:spPr>
          <a:xfrm>
            <a:off x="3931920" y="1417320"/>
            <a:ext cx="1097280" cy="365760"/>
          </a:xfrm>
          <a:prstGeom prst="rect">
            <a:avLst/>
          </a:prstGeom>
          <a:noFill/>
          <a:ln/>
        </p:spPr>
        <p:txBody>
          <a:bodyPr wrap="square" lIns="0" tIns="0" rIns="0" bIns="0" rtlCol="0" anchor="ctr"/>
          <a:lstStyle/>
          <a:p>
            <a:pPr marL="0" indent="0" algn="r">
              <a:buNone/>
            </a:pPr>
            <a:r>
              <a:rPr lang="en-US" sz="1200" dirty="0">
                <a:solidFill>
                  <a:srgbClr val="132D44"/>
                </a:solidFill>
                <a:latin typeface="Calibri" pitchFamily="34" charset="0"/>
                <a:ea typeface="Calibri" pitchFamily="34" charset="-122"/>
                <a:cs typeface="Calibri" pitchFamily="34" charset="-120"/>
              </a:rPr>
              <a:t>10 / 10</a:t>
            </a:r>
            <a:endParaRPr lang="en-US" sz="1200" dirty="0"/>
          </a:p>
        </p:txBody>
      </p:sp>
      <p:sp>
        <p:nvSpPr>
          <p:cNvPr id="10" name="Shape 8"/>
          <p:cNvSpPr/>
          <p:nvPr/>
        </p:nvSpPr>
        <p:spPr>
          <a:xfrm>
            <a:off x="5120641" y="1490472"/>
            <a:ext cx="2690746" cy="256032"/>
          </a:xfrm>
          <a:prstGeom prst="rect">
            <a:avLst/>
          </a:prstGeom>
          <a:solidFill>
            <a:srgbClr val="0D8C72"/>
          </a:solidFill>
          <a:ln w="12700">
            <a:solidFill>
              <a:srgbClr val="0D8C72"/>
            </a:solidFill>
            <a:prstDash val="solid"/>
          </a:ln>
        </p:spPr>
        <p:txBody>
          <a:bodyPr/>
          <a:lstStyle/>
          <a:p>
            <a:endParaRPr lang="en-GB"/>
          </a:p>
        </p:txBody>
      </p:sp>
      <p:sp>
        <p:nvSpPr>
          <p:cNvPr id="11" name="Text 9"/>
          <p:cNvSpPr/>
          <p:nvPr/>
        </p:nvSpPr>
        <p:spPr>
          <a:xfrm>
            <a:off x="7902829" y="1417320"/>
            <a:ext cx="2795652"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47 respondents (80%)</a:t>
            </a:r>
            <a:endParaRPr lang="en-US" sz="1100" dirty="0"/>
          </a:p>
        </p:txBody>
      </p:sp>
      <p:sp>
        <p:nvSpPr>
          <p:cNvPr id="12" name="Text 10"/>
          <p:cNvSpPr/>
          <p:nvPr/>
        </p:nvSpPr>
        <p:spPr>
          <a:xfrm>
            <a:off x="3931920" y="2103120"/>
            <a:ext cx="1097280" cy="365760"/>
          </a:xfrm>
          <a:prstGeom prst="rect">
            <a:avLst/>
          </a:prstGeom>
          <a:noFill/>
          <a:ln/>
        </p:spPr>
        <p:txBody>
          <a:bodyPr wrap="square" lIns="0" tIns="0" rIns="0" bIns="0" rtlCol="0" anchor="ctr"/>
          <a:lstStyle/>
          <a:p>
            <a:pPr marL="0" indent="0" algn="r">
              <a:buNone/>
            </a:pPr>
            <a:r>
              <a:rPr lang="en-US" sz="1200" dirty="0">
                <a:solidFill>
                  <a:srgbClr val="132D44"/>
                </a:solidFill>
                <a:latin typeface="Calibri" pitchFamily="34" charset="0"/>
                <a:ea typeface="Calibri" pitchFamily="34" charset="-122"/>
                <a:cs typeface="Calibri" pitchFamily="34" charset="-120"/>
              </a:rPr>
              <a:t>9 / 10</a:t>
            </a:r>
            <a:endParaRPr lang="en-US" sz="1200" dirty="0"/>
          </a:p>
        </p:txBody>
      </p:sp>
      <p:sp>
        <p:nvSpPr>
          <p:cNvPr id="13" name="Shape 11"/>
          <p:cNvSpPr/>
          <p:nvPr/>
        </p:nvSpPr>
        <p:spPr>
          <a:xfrm>
            <a:off x="5120640" y="2176272"/>
            <a:ext cx="408562" cy="256032"/>
          </a:xfrm>
          <a:prstGeom prst="rect">
            <a:avLst/>
          </a:prstGeom>
          <a:solidFill>
            <a:srgbClr val="1A3C5E"/>
          </a:solidFill>
          <a:ln w="12700">
            <a:solidFill>
              <a:srgbClr val="1A3C5E"/>
            </a:solidFill>
            <a:prstDash val="solid"/>
          </a:ln>
        </p:spPr>
        <p:txBody>
          <a:bodyPr/>
          <a:lstStyle/>
          <a:p>
            <a:endParaRPr lang="en-GB"/>
          </a:p>
        </p:txBody>
      </p:sp>
      <p:sp>
        <p:nvSpPr>
          <p:cNvPr id="14" name="Text 12"/>
          <p:cNvSpPr/>
          <p:nvPr/>
        </p:nvSpPr>
        <p:spPr>
          <a:xfrm>
            <a:off x="5620642" y="2103120"/>
            <a:ext cx="2286000"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6 respondents (10%)</a:t>
            </a:r>
            <a:endParaRPr lang="en-US" sz="1100" dirty="0"/>
          </a:p>
        </p:txBody>
      </p:sp>
      <p:sp>
        <p:nvSpPr>
          <p:cNvPr id="15" name="Text 13"/>
          <p:cNvSpPr/>
          <p:nvPr/>
        </p:nvSpPr>
        <p:spPr>
          <a:xfrm>
            <a:off x="3931920" y="2788920"/>
            <a:ext cx="1097280" cy="365760"/>
          </a:xfrm>
          <a:prstGeom prst="rect">
            <a:avLst/>
          </a:prstGeom>
          <a:noFill/>
          <a:ln/>
        </p:spPr>
        <p:txBody>
          <a:bodyPr wrap="square" lIns="0" tIns="0" rIns="0" bIns="0" rtlCol="0" anchor="ctr"/>
          <a:lstStyle/>
          <a:p>
            <a:pPr marL="0" indent="0" algn="r">
              <a:buNone/>
            </a:pPr>
            <a:r>
              <a:rPr lang="en-US" sz="1200" dirty="0">
                <a:solidFill>
                  <a:srgbClr val="132D44"/>
                </a:solidFill>
                <a:latin typeface="Calibri" pitchFamily="34" charset="0"/>
                <a:ea typeface="Calibri" pitchFamily="34" charset="-122"/>
                <a:cs typeface="Calibri" pitchFamily="34" charset="-120"/>
              </a:rPr>
              <a:t>8 / 10</a:t>
            </a:r>
            <a:endParaRPr lang="en-US" sz="1200" dirty="0"/>
          </a:p>
        </p:txBody>
      </p:sp>
      <p:sp>
        <p:nvSpPr>
          <p:cNvPr id="16" name="Shape 14"/>
          <p:cNvSpPr/>
          <p:nvPr/>
        </p:nvSpPr>
        <p:spPr>
          <a:xfrm>
            <a:off x="5120640" y="2862072"/>
            <a:ext cx="204281" cy="256032"/>
          </a:xfrm>
          <a:prstGeom prst="rect">
            <a:avLst/>
          </a:prstGeom>
          <a:solidFill>
            <a:srgbClr val="1A3C5E"/>
          </a:solidFill>
          <a:ln w="12700">
            <a:solidFill>
              <a:srgbClr val="1A3C5E"/>
            </a:solidFill>
            <a:prstDash val="solid"/>
          </a:ln>
        </p:spPr>
        <p:txBody>
          <a:bodyPr/>
          <a:lstStyle/>
          <a:p>
            <a:endParaRPr lang="en-GB"/>
          </a:p>
        </p:txBody>
      </p:sp>
      <p:sp>
        <p:nvSpPr>
          <p:cNvPr id="17" name="Text 15"/>
          <p:cNvSpPr/>
          <p:nvPr/>
        </p:nvSpPr>
        <p:spPr>
          <a:xfrm>
            <a:off x="5416361" y="2788920"/>
            <a:ext cx="2286000"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3 respondents (5%)</a:t>
            </a:r>
            <a:endParaRPr lang="en-US" sz="1100" dirty="0"/>
          </a:p>
        </p:txBody>
      </p:sp>
      <p:sp>
        <p:nvSpPr>
          <p:cNvPr id="18" name="Text 16"/>
          <p:cNvSpPr/>
          <p:nvPr/>
        </p:nvSpPr>
        <p:spPr>
          <a:xfrm>
            <a:off x="3931920" y="3474720"/>
            <a:ext cx="1097280" cy="365760"/>
          </a:xfrm>
          <a:prstGeom prst="rect">
            <a:avLst/>
          </a:prstGeom>
          <a:noFill/>
          <a:ln/>
        </p:spPr>
        <p:txBody>
          <a:bodyPr wrap="square" lIns="0" tIns="0" rIns="0" bIns="0" rtlCol="0" anchor="ctr"/>
          <a:lstStyle/>
          <a:p>
            <a:pPr marL="0" indent="0" algn="r">
              <a:buNone/>
            </a:pPr>
            <a:r>
              <a:rPr lang="en-US" sz="1200" dirty="0">
                <a:solidFill>
                  <a:srgbClr val="132D44"/>
                </a:solidFill>
                <a:latin typeface="Calibri" pitchFamily="34" charset="0"/>
                <a:ea typeface="Calibri" pitchFamily="34" charset="-122"/>
                <a:cs typeface="Calibri" pitchFamily="34" charset="-120"/>
              </a:rPr>
              <a:t>Below 8</a:t>
            </a:r>
            <a:endParaRPr lang="en-US" sz="1200" dirty="0"/>
          </a:p>
        </p:txBody>
      </p:sp>
      <p:sp>
        <p:nvSpPr>
          <p:cNvPr id="19" name="Shape 17"/>
          <p:cNvSpPr/>
          <p:nvPr/>
        </p:nvSpPr>
        <p:spPr>
          <a:xfrm>
            <a:off x="5120640" y="3547872"/>
            <a:ext cx="204281" cy="256032"/>
          </a:xfrm>
          <a:prstGeom prst="rect">
            <a:avLst/>
          </a:prstGeom>
          <a:solidFill>
            <a:srgbClr val="6B8A9A"/>
          </a:solidFill>
          <a:ln w="12700">
            <a:solidFill>
              <a:srgbClr val="6B8A9A"/>
            </a:solidFill>
            <a:prstDash val="solid"/>
          </a:ln>
        </p:spPr>
        <p:txBody>
          <a:bodyPr/>
          <a:lstStyle/>
          <a:p>
            <a:endParaRPr lang="en-GB"/>
          </a:p>
        </p:txBody>
      </p:sp>
      <p:sp>
        <p:nvSpPr>
          <p:cNvPr id="20" name="Text 18"/>
          <p:cNvSpPr/>
          <p:nvPr/>
        </p:nvSpPr>
        <p:spPr>
          <a:xfrm>
            <a:off x="5416361" y="3474720"/>
            <a:ext cx="2286000" cy="365760"/>
          </a:xfrm>
          <a:prstGeom prst="rect">
            <a:avLst/>
          </a:prstGeom>
          <a:noFill/>
          <a:ln/>
        </p:spPr>
        <p:txBody>
          <a:bodyPr wrap="square" lIns="0" tIns="0" rIns="0" bIns="0" rtlCol="0" anchor="ctr"/>
          <a:lstStyle/>
          <a:p>
            <a:pPr marL="0" indent="0">
              <a:buNone/>
            </a:pPr>
            <a:r>
              <a:rPr lang="en-US" sz="1100" dirty="0">
                <a:solidFill>
                  <a:srgbClr val="6B8A9A"/>
                </a:solidFill>
                <a:latin typeface="Calibri" pitchFamily="34" charset="0"/>
                <a:ea typeface="Calibri" pitchFamily="34" charset="-122"/>
                <a:cs typeface="Calibri" pitchFamily="34" charset="-120"/>
              </a:rPr>
              <a:t>3 respondents (5%)</a:t>
            </a:r>
            <a:endParaRPr lang="en-US" sz="1100" dirty="0"/>
          </a:p>
        </p:txBody>
      </p:sp>
      <p:sp>
        <p:nvSpPr>
          <p:cNvPr id="21" name="Shape 19"/>
          <p:cNvSpPr/>
          <p:nvPr/>
        </p:nvSpPr>
        <p:spPr>
          <a:xfrm>
            <a:off x="3931920" y="3337560"/>
            <a:ext cx="4937760" cy="457200"/>
          </a:xfrm>
          <a:prstGeom prst="rect">
            <a:avLst/>
          </a:prstGeom>
          <a:solidFill>
            <a:srgbClr val="E8F4F1"/>
          </a:solidFill>
          <a:ln w="12700">
            <a:solidFill>
              <a:srgbClr val="E8F4F1"/>
            </a:solidFill>
            <a:prstDash val="solid"/>
          </a:ln>
        </p:spPr>
        <p:txBody>
          <a:bodyPr/>
          <a:lstStyle/>
          <a:p>
            <a:endParaRPr lang="en-GB"/>
          </a:p>
        </p:txBody>
      </p:sp>
      <p:sp>
        <p:nvSpPr>
          <p:cNvPr id="22" name="Shape 20"/>
          <p:cNvSpPr/>
          <p:nvPr/>
        </p:nvSpPr>
        <p:spPr>
          <a:xfrm>
            <a:off x="3931920" y="3337560"/>
            <a:ext cx="54864" cy="457200"/>
          </a:xfrm>
          <a:prstGeom prst="rect">
            <a:avLst/>
          </a:prstGeom>
          <a:solidFill>
            <a:srgbClr val="0D8C72"/>
          </a:solidFill>
          <a:ln w="12700">
            <a:solidFill>
              <a:srgbClr val="0D8C72"/>
            </a:solidFill>
            <a:prstDash val="solid"/>
          </a:ln>
        </p:spPr>
        <p:txBody>
          <a:bodyPr/>
          <a:lstStyle/>
          <a:p>
            <a:endParaRPr lang="en-GB"/>
          </a:p>
        </p:txBody>
      </p:sp>
      <p:sp>
        <p:nvSpPr>
          <p:cNvPr id="23" name="Text 21"/>
          <p:cNvSpPr/>
          <p:nvPr/>
        </p:nvSpPr>
        <p:spPr>
          <a:xfrm>
            <a:off x="4114800" y="3364992"/>
            <a:ext cx="4663440" cy="402336"/>
          </a:xfrm>
          <a:prstGeom prst="rect">
            <a:avLst/>
          </a:prstGeom>
          <a:noFill/>
          <a:ln/>
        </p:spPr>
        <p:txBody>
          <a:bodyPr wrap="square" rtlCol="0" anchor="ctr"/>
          <a:lstStyle/>
          <a:p>
            <a:pPr marL="0" indent="0">
              <a:buNone/>
            </a:pPr>
            <a:r>
              <a:rPr lang="en-US" sz="1100" i="1" dirty="0">
                <a:solidFill>
                  <a:srgbClr val="132D44"/>
                </a:solidFill>
                <a:latin typeface="Calibri" pitchFamily="34" charset="0"/>
                <a:ea typeface="Calibri" pitchFamily="34" charset="-122"/>
                <a:cs typeface="Calibri" pitchFamily="34" charset="-120"/>
              </a:rPr>
              <a:t>"I am very satisfied with your organisation. I am very thankful."</a:t>
            </a:r>
            <a:endParaRPr lang="en-US" sz="1100" dirty="0"/>
          </a:p>
        </p:txBody>
      </p:sp>
      <p:sp>
        <p:nvSpPr>
          <p:cNvPr id="24" name="Shape 22"/>
          <p:cNvSpPr/>
          <p:nvPr/>
        </p:nvSpPr>
        <p:spPr>
          <a:xfrm>
            <a:off x="3931920" y="3858768"/>
            <a:ext cx="4937760" cy="457200"/>
          </a:xfrm>
          <a:prstGeom prst="rect">
            <a:avLst/>
          </a:prstGeom>
          <a:solidFill>
            <a:srgbClr val="E8F4F1"/>
          </a:solidFill>
          <a:ln w="12700">
            <a:solidFill>
              <a:srgbClr val="E8F4F1"/>
            </a:solidFill>
            <a:prstDash val="solid"/>
          </a:ln>
        </p:spPr>
        <p:txBody>
          <a:bodyPr/>
          <a:lstStyle/>
          <a:p>
            <a:endParaRPr lang="en-GB"/>
          </a:p>
        </p:txBody>
      </p:sp>
      <p:sp>
        <p:nvSpPr>
          <p:cNvPr id="25" name="Shape 23"/>
          <p:cNvSpPr/>
          <p:nvPr/>
        </p:nvSpPr>
        <p:spPr>
          <a:xfrm>
            <a:off x="3931920" y="3858768"/>
            <a:ext cx="54864" cy="457200"/>
          </a:xfrm>
          <a:prstGeom prst="rect">
            <a:avLst/>
          </a:prstGeom>
          <a:solidFill>
            <a:srgbClr val="0D8C72"/>
          </a:solidFill>
          <a:ln w="12700">
            <a:solidFill>
              <a:srgbClr val="0D8C72"/>
            </a:solidFill>
            <a:prstDash val="solid"/>
          </a:ln>
        </p:spPr>
        <p:txBody>
          <a:bodyPr/>
          <a:lstStyle/>
          <a:p>
            <a:endParaRPr lang="en-GB"/>
          </a:p>
        </p:txBody>
      </p:sp>
      <p:sp>
        <p:nvSpPr>
          <p:cNvPr id="26" name="Text 24"/>
          <p:cNvSpPr/>
          <p:nvPr/>
        </p:nvSpPr>
        <p:spPr>
          <a:xfrm>
            <a:off x="4114800" y="3886200"/>
            <a:ext cx="4663440" cy="402336"/>
          </a:xfrm>
          <a:prstGeom prst="rect">
            <a:avLst/>
          </a:prstGeom>
          <a:noFill/>
          <a:ln/>
        </p:spPr>
        <p:txBody>
          <a:bodyPr wrap="square" rtlCol="0" anchor="ctr"/>
          <a:lstStyle/>
          <a:p>
            <a:pPr marL="0" indent="0">
              <a:buNone/>
            </a:pPr>
            <a:r>
              <a:rPr lang="en-US" sz="1100" i="1" dirty="0">
                <a:solidFill>
                  <a:srgbClr val="132D44"/>
                </a:solidFill>
                <a:latin typeface="Calibri" pitchFamily="34" charset="0"/>
                <a:ea typeface="Calibri" pitchFamily="34" charset="-122"/>
                <a:cs typeface="Calibri" pitchFamily="34" charset="-120"/>
              </a:rPr>
              <a:t>"They were very good. They helped me any time."</a:t>
            </a:r>
            <a:endParaRPr lang="en-US" sz="1100" dirty="0"/>
          </a:p>
        </p:txBody>
      </p:sp>
      <p:sp>
        <p:nvSpPr>
          <p:cNvPr id="27" name="Shape 25"/>
          <p:cNvSpPr/>
          <p:nvPr/>
        </p:nvSpPr>
        <p:spPr>
          <a:xfrm>
            <a:off x="3931920" y="4379976"/>
            <a:ext cx="4937760" cy="457200"/>
          </a:xfrm>
          <a:prstGeom prst="rect">
            <a:avLst/>
          </a:prstGeom>
          <a:solidFill>
            <a:srgbClr val="E8F4F1"/>
          </a:solidFill>
          <a:ln w="12700">
            <a:solidFill>
              <a:srgbClr val="E8F4F1"/>
            </a:solidFill>
            <a:prstDash val="solid"/>
          </a:ln>
        </p:spPr>
        <p:txBody>
          <a:bodyPr/>
          <a:lstStyle/>
          <a:p>
            <a:endParaRPr lang="en-GB"/>
          </a:p>
        </p:txBody>
      </p:sp>
      <p:sp>
        <p:nvSpPr>
          <p:cNvPr id="28" name="Shape 26"/>
          <p:cNvSpPr/>
          <p:nvPr/>
        </p:nvSpPr>
        <p:spPr>
          <a:xfrm>
            <a:off x="3931920" y="4379976"/>
            <a:ext cx="54864" cy="457200"/>
          </a:xfrm>
          <a:prstGeom prst="rect">
            <a:avLst/>
          </a:prstGeom>
          <a:solidFill>
            <a:srgbClr val="0D8C72"/>
          </a:solidFill>
          <a:ln w="12700">
            <a:solidFill>
              <a:srgbClr val="0D8C72"/>
            </a:solidFill>
            <a:prstDash val="solid"/>
          </a:ln>
        </p:spPr>
        <p:txBody>
          <a:bodyPr/>
          <a:lstStyle/>
          <a:p>
            <a:endParaRPr lang="en-GB"/>
          </a:p>
        </p:txBody>
      </p:sp>
      <p:sp>
        <p:nvSpPr>
          <p:cNvPr id="29" name="Text 27"/>
          <p:cNvSpPr/>
          <p:nvPr/>
        </p:nvSpPr>
        <p:spPr>
          <a:xfrm>
            <a:off x="4114800" y="4407408"/>
            <a:ext cx="4663440" cy="402336"/>
          </a:xfrm>
          <a:prstGeom prst="rect">
            <a:avLst/>
          </a:prstGeom>
          <a:noFill/>
          <a:ln/>
        </p:spPr>
        <p:txBody>
          <a:bodyPr wrap="square" rtlCol="0" anchor="ctr"/>
          <a:lstStyle/>
          <a:p>
            <a:pPr marL="0" indent="0">
              <a:buNone/>
            </a:pPr>
            <a:r>
              <a:rPr lang="en-US" sz="1100" i="1" dirty="0">
                <a:solidFill>
                  <a:srgbClr val="132D44"/>
                </a:solidFill>
                <a:latin typeface="Calibri" pitchFamily="34" charset="0"/>
                <a:ea typeface="Calibri" pitchFamily="34" charset="-122"/>
                <a:cs typeface="Calibri" pitchFamily="34" charset="-120"/>
              </a:rPr>
              <a:t>"I am very happy with your service."</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6"/>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32D44"/>
          </a:solidFill>
          <a:ln w="12700">
            <a:solidFill>
              <a:srgbClr val="132D44"/>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In Practice: Case Studies</a:t>
            </a:r>
            <a:endParaRPr lang="en-US" sz="2200" dirty="0"/>
          </a:p>
        </p:txBody>
      </p:sp>
      <p:sp>
        <p:nvSpPr>
          <p:cNvPr id="4" name="Shape 2"/>
          <p:cNvSpPr/>
          <p:nvPr/>
        </p:nvSpPr>
        <p:spPr>
          <a:xfrm>
            <a:off x="274320" y="914400"/>
            <a:ext cx="4114800" cy="4023360"/>
          </a:xfrm>
          <a:prstGeom prst="rect">
            <a:avLst/>
          </a:prstGeom>
          <a:solidFill>
            <a:srgbClr val="FFFFFF"/>
          </a:solidFill>
          <a:ln w="12700">
            <a:solidFill>
              <a:srgbClr val="D0DCE8"/>
            </a:solidFill>
            <a:prstDash val="solid"/>
          </a:ln>
        </p:spPr>
        <p:txBody>
          <a:bodyPr/>
          <a:lstStyle/>
          <a:p>
            <a:endParaRPr lang="en-GB"/>
          </a:p>
        </p:txBody>
      </p:sp>
      <p:sp>
        <p:nvSpPr>
          <p:cNvPr id="5" name="Shape 3"/>
          <p:cNvSpPr/>
          <p:nvPr/>
        </p:nvSpPr>
        <p:spPr>
          <a:xfrm>
            <a:off x="274320" y="914400"/>
            <a:ext cx="4114800" cy="64008"/>
          </a:xfrm>
          <a:prstGeom prst="rect">
            <a:avLst/>
          </a:prstGeom>
          <a:solidFill>
            <a:srgbClr val="1A3C5E"/>
          </a:solidFill>
          <a:ln w="12700">
            <a:solidFill>
              <a:srgbClr val="1A3C5E"/>
            </a:solidFill>
            <a:prstDash val="solid"/>
          </a:ln>
        </p:spPr>
        <p:txBody>
          <a:bodyPr/>
          <a:lstStyle/>
          <a:p>
            <a:endParaRPr lang="en-GB"/>
          </a:p>
        </p:txBody>
      </p:sp>
      <p:sp>
        <p:nvSpPr>
          <p:cNvPr id="6" name="Shape 4"/>
          <p:cNvSpPr/>
          <p:nvPr/>
        </p:nvSpPr>
        <p:spPr>
          <a:xfrm>
            <a:off x="438912" y="1005840"/>
            <a:ext cx="502920" cy="502920"/>
          </a:xfrm>
          <a:prstGeom prst="ellipse">
            <a:avLst/>
          </a:prstGeom>
          <a:solidFill>
            <a:srgbClr val="1A3C5E"/>
          </a:solidFill>
          <a:ln w="12700">
            <a:solidFill>
              <a:srgbClr val="1A3C5E"/>
            </a:solidFill>
            <a:prstDash val="solid"/>
          </a:ln>
        </p:spPr>
        <p:txBody>
          <a:bodyPr/>
          <a:lstStyle/>
          <a:p>
            <a:endParaRPr lang="en-GB"/>
          </a:p>
        </p:txBody>
      </p:sp>
      <p:sp>
        <p:nvSpPr>
          <p:cNvPr id="7" name="Text 5"/>
          <p:cNvSpPr/>
          <p:nvPr/>
        </p:nvSpPr>
        <p:spPr>
          <a:xfrm>
            <a:off x="438912" y="1005840"/>
            <a:ext cx="502920" cy="502920"/>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C</a:t>
            </a:r>
            <a:endParaRPr lang="en-US" sz="1800" dirty="0"/>
          </a:p>
        </p:txBody>
      </p:sp>
      <p:sp>
        <p:nvSpPr>
          <p:cNvPr id="8" name="Text 6"/>
          <p:cNvSpPr/>
          <p:nvPr/>
        </p:nvSpPr>
        <p:spPr>
          <a:xfrm>
            <a:off x="1051560" y="1024128"/>
            <a:ext cx="3200400" cy="274320"/>
          </a:xfrm>
          <a:prstGeom prst="rect">
            <a:avLst/>
          </a:prstGeom>
          <a:noFill/>
          <a:ln/>
        </p:spPr>
        <p:txBody>
          <a:bodyPr wrap="square" lIns="0" tIns="0" rIns="0" bIns="0" rtlCol="0" anchor="ctr"/>
          <a:lstStyle/>
          <a:p>
            <a:pPr marL="0" indent="0">
              <a:buNone/>
            </a:pPr>
            <a:r>
              <a:rPr lang="en-US" sz="1300" b="1" dirty="0">
                <a:solidFill>
                  <a:srgbClr val="132D44"/>
                </a:solidFill>
                <a:latin typeface="Calibri" pitchFamily="34" charset="0"/>
                <a:ea typeface="Calibri" pitchFamily="34" charset="-122"/>
                <a:cs typeface="Calibri" pitchFamily="34" charset="-120"/>
              </a:rPr>
              <a:t>Carlos (anonymised)</a:t>
            </a:r>
            <a:endParaRPr lang="en-US" sz="1300" dirty="0"/>
          </a:p>
        </p:txBody>
      </p:sp>
      <p:sp>
        <p:nvSpPr>
          <p:cNvPr id="9" name="Text 7"/>
          <p:cNvSpPr/>
          <p:nvPr/>
        </p:nvSpPr>
        <p:spPr>
          <a:xfrm>
            <a:off x="1051560" y="1298448"/>
            <a:ext cx="3200400" cy="228600"/>
          </a:xfrm>
          <a:prstGeom prst="rect">
            <a:avLst/>
          </a:prstGeom>
          <a:noFill/>
          <a:ln/>
        </p:spPr>
        <p:txBody>
          <a:bodyPr wrap="square" lIns="0" tIns="0" rIns="0" bIns="0" rtlCol="0" anchor="ctr"/>
          <a:lstStyle/>
          <a:p>
            <a:pPr marL="0" indent="0">
              <a:buNone/>
            </a:pPr>
            <a:r>
              <a:rPr lang="en-US" sz="1000" i="1" dirty="0">
                <a:solidFill>
                  <a:srgbClr val="1A3C5E"/>
                </a:solidFill>
                <a:latin typeface="Calibri" pitchFamily="34" charset="0"/>
                <a:ea typeface="Calibri" pitchFamily="34" charset="-122"/>
                <a:cs typeface="Calibri" pitchFamily="34" charset="-120"/>
              </a:rPr>
              <a:t>Complex advocacy, rights &amp; safety</a:t>
            </a:r>
            <a:endParaRPr lang="en-US" sz="1000" dirty="0"/>
          </a:p>
        </p:txBody>
      </p:sp>
      <p:sp>
        <p:nvSpPr>
          <p:cNvPr id="10" name="Text 8"/>
          <p:cNvSpPr/>
          <p:nvPr/>
        </p:nvSpPr>
        <p:spPr>
          <a:xfrm>
            <a:off x="438912" y="1600200"/>
            <a:ext cx="3794760" cy="548640"/>
          </a:xfrm>
          <a:prstGeom prst="rect">
            <a:avLst/>
          </a:prstGeom>
          <a:noFill/>
          <a:ln/>
        </p:spPr>
        <p:txBody>
          <a:bodyPr wrap="square" rtlCol="0" anchor="ctr"/>
          <a:lstStyle/>
          <a:p>
            <a:pPr marL="0" indent="0">
              <a:buNone/>
            </a:pPr>
            <a:r>
              <a:rPr lang="en-US" sz="1100" dirty="0">
                <a:solidFill>
                  <a:srgbClr val="6B8A9A"/>
                </a:solidFill>
                <a:latin typeface="Calibri" pitchFamily="34" charset="0"/>
                <a:ea typeface="Calibri" pitchFamily="34" charset="-122"/>
                <a:cs typeface="Calibri" pitchFamily="34" charset="-120"/>
              </a:rPr>
              <a:t>58-year-old from Bulgaria. Workplace exploitation, violent assault. Very limited English. Requires interpreter.</a:t>
            </a:r>
            <a:endParaRPr lang="en-US" sz="1100" dirty="0"/>
          </a:p>
        </p:txBody>
      </p:sp>
      <p:sp>
        <p:nvSpPr>
          <p:cNvPr id="11" name="Shape 9"/>
          <p:cNvSpPr/>
          <p:nvPr/>
        </p:nvSpPr>
        <p:spPr>
          <a:xfrm>
            <a:off x="438912" y="2212848"/>
            <a:ext cx="3794760" cy="36576"/>
          </a:xfrm>
          <a:prstGeom prst="rect">
            <a:avLst/>
          </a:prstGeom>
          <a:solidFill>
            <a:srgbClr val="E0E8EC"/>
          </a:solidFill>
          <a:ln w="12700">
            <a:solidFill>
              <a:srgbClr val="E0E8EC"/>
            </a:solidFill>
            <a:prstDash val="solid"/>
          </a:ln>
        </p:spPr>
        <p:txBody>
          <a:bodyPr/>
          <a:lstStyle/>
          <a:p>
            <a:endParaRPr lang="en-GB"/>
          </a:p>
        </p:txBody>
      </p:sp>
      <p:sp>
        <p:nvSpPr>
          <p:cNvPr id="12" name="Text 10"/>
          <p:cNvSpPr/>
          <p:nvPr/>
        </p:nvSpPr>
        <p:spPr>
          <a:xfrm>
            <a:off x="438912" y="2313432"/>
            <a:ext cx="3749040" cy="256032"/>
          </a:xfrm>
          <a:prstGeom prst="rect">
            <a:avLst/>
          </a:prstGeom>
          <a:noFill/>
          <a:ln/>
        </p:spPr>
        <p:txBody>
          <a:bodyPr wrap="square" lIns="0" tIns="0" rIns="0" bIns="0" rtlCol="0" anchor="ctr"/>
          <a:lstStyle/>
          <a:p>
            <a:pPr marL="0" indent="0">
              <a:buNone/>
            </a:pPr>
            <a:r>
              <a:rPr lang="en-US" sz="1100" b="1" dirty="0">
                <a:solidFill>
                  <a:srgbClr val="132D44"/>
                </a:solidFill>
                <a:latin typeface="Calibri" pitchFamily="34" charset="0"/>
                <a:ea typeface="Calibri" pitchFamily="34" charset="-122"/>
                <a:cs typeface="Calibri" pitchFamily="34" charset="-120"/>
              </a:rPr>
              <a:t>Challenges</a:t>
            </a:r>
            <a:endParaRPr lang="en-US" sz="1100" dirty="0"/>
          </a:p>
        </p:txBody>
      </p:sp>
      <p:sp>
        <p:nvSpPr>
          <p:cNvPr id="13" name="Text 11"/>
          <p:cNvSpPr/>
          <p:nvPr/>
        </p:nvSpPr>
        <p:spPr>
          <a:xfrm>
            <a:off x="438912" y="2587752"/>
            <a:ext cx="3794760" cy="777240"/>
          </a:xfrm>
          <a:prstGeom prst="rect">
            <a:avLst/>
          </a:prstGeom>
          <a:noFill/>
          <a:ln/>
        </p:spPr>
        <p:txBody>
          <a:bodyPr wrap="square" rtlCol="0" anchor="ctr"/>
          <a:lstStyle/>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Hospital cancelled vascular appointment — could not book interpreter</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Police closed assault investigation — insufficient evidence</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Criminal Injuries Compensation Authority claim in progress</a:t>
            </a:r>
            <a:endParaRPr lang="en-US" sz="1050" dirty="0"/>
          </a:p>
        </p:txBody>
      </p:sp>
      <p:sp>
        <p:nvSpPr>
          <p:cNvPr id="14" name="Shape 12"/>
          <p:cNvSpPr/>
          <p:nvPr/>
        </p:nvSpPr>
        <p:spPr>
          <a:xfrm>
            <a:off x="438912" y="3401568"/>
            <a:ext cx="3794760" cy="36576"/>
          </a:xfrm>
          <a:prstGeom prst="rect">
            <a:avLst/>
          </a:prstGeom>
          <a:solidFill>
            <a:srgbClr val="E0E8EC"/>
          </a:solidFill>
          <a:ln w="12700">
            <a:solidFill>
              <a:srgbClr val="E0E8EC"/>
            </a:solidFill>
            <a:prstDash val="solid"/>
          </a:ln>
        </p:spPr>
        <p:txBody>
          <a:bodyPr/>
          <a:lstStyle/>
          <a:p>
            <a:endParaRPr lang="en-GB"/>
          </a:p>
        </p:txBody>
      </p:sp>
      <p:sp>
        <p:nvSpPr>
          <p:cNvPr id="15" name="Text 13"/>
          <p:cNvSpPr/>
          <p:nvPr/>
        </p:nvSpPr>
        <p:spPr>
          <a:xfrm>
            <a:off x="438912" y="3502152"/>
            <a:ext cx="3749040" cy="256032"/>
          </a:xfrm>
          <a:prstGeom prst="rect">
            <a:avLst/>
          </a:prstGeom>
          <a:noFill/>
          <a:ln/>
        </p:spPr>
        <p:txBody>
          <a:bodyPr wrap="square" lIns="0" tIns="0" rIns="0" bIns="0" rtlCol="0" anchor="ctr"/>
          <a:lstStyle/>
          <a:p>
            <a:pPr marL="0" indent="0">
              <a:buNone/>
            </a:pPr>
            <a:r>
              <a:rPr lang="en-US" sz="1100" b="1" dirty="0">
                <a:solidFill>
                  <a:srgbClr val="1A3C5E"/>
                </a:solidFill>
                <a:latin typeface="Calibri" pitchFamily="34" charset="0"/>
                <a:ea typeface="Calibri" pitchFamily="34" charset="-122"/>
                <a:cs typeface="Calibri" pitchFamily="34" charset="-120"/>
              </a:rPr>
              <a:t>Outcomes achieved</a:t>
            </a:r>
            <a:endParaRPr lang="en-US" sz="1100" dirty="0"/>
          </a:p>
        </p:txBody>
      </p:sp>
      <p:sp>
        <p:nvSpPr>
          <p:cNvPr id="16" name="Text 14"/>
          <p:cNvSpPr/>
          <p:nvPr/>
        </p:nvSpPr>
        <p:spPr>
          <a:xfrm>
            <a:off x="438912" y="3767328"/>
            <a:ext cx="3794760" cy="822960"/>
          </a:xfrm>
          <a:prstGeom prst="rect">
            <a:avLst/>
          </a:prstGeom>
          <a:noFill/>
          <a:ln/>
        </p:spPr>
        <p:txBody>
          <a:bodyPr wrap="square" rtlCol="0" anchor="ctr"/>
          <a:lstStyle/>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Fast-tracked MRI with Bulgarian interpreter confirmed</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Formal NHS and police complaints resolved positively</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Victims' Right to Review submitted; compensation progressed</a:t>
            </a:r>
            <a:endParaRPr lang="en-US" sz="1050" dirty="0"/>
          </a:p>
        </p:txBody>
      </p:sp>
      <p:sp>
        <p:nvSpPr>
          <p:cNvPr id="17" name="Shape 15"/>
          <p:cNvSpPr/>
          <p:nvPr/>
        </p:nvSpPr>
        <p:spPr>
          <a:xfrm>
            <a:off x="4754880" y="914400"/>
            <a:ext cx="4114800" cy="4023360"/>
          </a:xfrm>
          <a:prstGeom prst="rect">
            <a:avLst/>
          </a:prstGeom>
          <a:solidFill>
            <a:srgbClr val="FFFFFF"/>
          </a:solidFill>
          <a:ln w="12700">
            <a:solidFill>
              <a:srgbClr val="D0DCE8"/>
            </a:solidFill>
            <a:prstDash val="solid"/>
          </a:ln>
        </p:spPr>
        <p:txBody>
          <a:bodyPr/>
          <a:lstStyle/>
          <a:p>
            <a:endParaRPr lang="en-GB"/>
          </a:p>
        </p:txBody>
      </p:sp>
      <p:sp>
        <p:nvSpPr>
          <p:cNvPr id="18" name="Shape 16"/>
          <p:cNvSpPr/>
          <p:nvPr/>
        </p:nvSpPr>
        <p:spPr>
          <a:xfrm>
            <a:off x="4754880" y="914400"/>
            <a:ext cx="4114800" cy="64008"/>
          </a:xfrm>
          <a:prstGeom prst="rect">
            <a:avLst/>
          </a:prstGeom>
          <a:solidFill>
            <a:srgbClr val="0D8C72"/>
          </a:solidFill>
          <a:ln w="12700">
            <a:solidFill>
              <a:srgbClr val="0D8C72"/>
            </a:solidFill>
            <a:prstDash val="solid"/>
          </a:ln>
        </p:spPr>
        <p:txBody>
          <a:bodyPr/>
          <a:lstStyle/>
          <a:p>
            <a:endParaRPr lang="en-GB"/>
          </a:p>
        </p:txBody>
      </p:sp>
      <p:sp>
        <p:nvSpPr>
          <p:cNvPr id="19" name="Shape 17"/>
          <p:cNvSpPr/>
          <p:nvPr/>
        </p:nvSpPr>
        <p:spPr>
          <a:xfrm>
            <a:off x="4919472" y="1005840"/>
            <a:ext cx="502920" cy="502920"/>
          </a:xfrm>
          <a:prstGeom prst="ellipse">
            <a:avLst/>
          </a:prstGeom>
          <a:solidFill>
            <a:srgbClr val="0D8C72"/>
          </a:solidFill>
          <a:ln w="12700">
            <a:solidFill>
              <a:srgbClr val="0D8C72"/>
            </a:solidFill>
            <a:prstDash val="solid"/>
          </a:ln>
        </p:spPr>
        <p:txBody>
          <a:bodyPr/>
          <a:lstStyle/>
          <a:p>
            <a:endParaRPr lang="en-GB"/>
          </a:p>
        </p:txBody>
      </p:sp>
      <p:sp>
        <p:nvSpPr>
          <p:cNvPr id="20" name="Text 18"/>
          <p:cNvSpPr/>
          <p:nvPr/>
        </p:nvSpPr>
        <p:spPr>
          <a:xfrm>
            <a:off x="4919472" y="1005840"/>
            <a:ext cx="502920" cy="502920"/>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F</a:t>
            </a:r>
            <a:endParaRPr lang="en-US" sz="1800" dirty="0"/>
          </a:p>
        </p:txBody>
      </p:sp>
      <p:sp>
        <p:nvSpPr>
          <p:cNvPr id="21" name="Text 19"/>
          <p:cNvSpPr/>
          <p:nvPr/>
        </p:nvSpPr>
        <p:spPr>
          <a:xfrm>
            <a:off x="5532120" y="1024128"/>
            <a:ext cx="3200400" cy="274320"/>
          </a:xfrm>
          <a:prstGeom prst="rect">
            <a:avLst/>
          </a:prstGeom>
          <a:noFill/>
          <a:ln/>
        </p:spPr>
        <p:txBody>
          <a:bodyPr wrap="square" lIns="0" tIns="0" rIns="0" bIns="0" rtlCol="0" anchor="ctr"/>
          <a:lstStyle/>
          <a:p>
            <a:pPr marL="0" indent="0">
              <a:buNone/>
            </a:pPr>
            <a:r>
              <a:rPr lang="en-US" sz="1300" b="1" dirty="0">
                <a:solidFill>
                  <a:srgbClr val="132D44"/>
                </a:solidFill>
                <a:latin typeface="Calibri" pitchFamily="34" charset="0"/>
                <a:ea typeface="Calibri" pitchFamily="34" charset="-122"/>
                <a:cs typeface="Calibri" pitchFamily="34" charset="-120"/>
              </a:rPr>
              <a:t>Filip (anonymised)</a:t>
            </a:r>
            <a:endParaRPr lang="en-US" sz="1300" dirty="0"/>
          </a:p>
        </p:txBody>
      </p:sp>
      <p:sp>
        <p:nvSpPr>
          <p:cNvPr id="22" name="Text 20"/>
          <p:cNvSpPr/>
          <p:nvPr/>
        </p:nvSpPr>
        <p:spPr>
          <a:xfrm>
            <a:off x="5532120" y="1298448"/>
            <a:ext cx="3200400" cy="228600"/>
          </a:xfrm>
          <a:prstGeom prst="rect">
            <a:avLst/>
          </a:prstGeom>
          <a:noFill/>
          <a:ln/>
        </p:spPr>
        <p:txBody>
          <a:bodyPr wrap="square" lIns="0" tIns="0" rIns="0" bIns="0" rtlCol="0" anchor="ctr"/>
          <a:lstStyle/>
          <a:p>
            <a:pPr marL="0" indent="0">
              <a:buNone/>
            </a:pPr>
            <a:r>
              <a:rPr lang="en-US" sz="1000" i="1" dirty="0">
                <a:solidFill>
                  <a:srgbClr val="0D8C72"/>
                </a:solidFill>
                <a:latin typeface="Calibri" pitchFamily="34" charset="0"/>
                <a:ea typeface="Calibri" pitchFamily="34" charset="-122"/>
                <a:cs typeface="Calibri" pitchFamily="34" charset="-120"/>
              </a:rPr>
              <a:t>Holistic family support</a:t>
            </a:r>
            <a:endParaRPr lang="en-US" sz="1000" dirty="0"/>
          </a:p>
        </p:txBody>
      </p:sp>
      <p:sp>
        <p:nvSpPr>
          <p:cNvPr id="23" name="Text 21"/>
          <p:cNvSpPr/>
          <p:nvPr/>
        </p:nvSpPr>
        <p:spPr>
          <a:xfrm>
            <a:off x="4919472" y="1600200"/>
            <a:ext cx="3794760" cy="548640"/>
          </a:xfrm>
          <a:prstGeom prst="rect">
            <a:avLst/>
          </a:prstGeom>
          <a:noFill/>
          <a:ln/>
        </p:spPr>
        <p:txBody>
          <a:bodyPr wrap="square" rtlCol="0" anchor="ctr"/>
          <a:lstStyle/>
          <a:p>
            <a:pPr marL="0" indent="0">
              <a:buNone/>
            </a:pPr>
            <a:r>
              <a:rPr lang="en-US" sz="1100" dirty="0">
                <a:solidFill>
                  <a:srgbClr val="6B8A9A"/>
                </a:solidFill>
                <a:latin typeface="Calibri" pitchFamily="34" charset="0"/>
                <a:ea typeface="Calibri" pitchFamily="34" charset="-122"/>
                <a:cs typeface="Calibri" pitchFamily="34" charset="-120"/>
              </a:rPr>
              <a:t>Polish father of autistic twins requiring high daily support. Experiencing depression, anxiety and financial stress.</a:t>
            </a:r>
            <a:endParaRPr lang="en-US" sz="1100" dirty="0"/>
          </a:p>
        </p:txBody>
      </p:sp>
      <p:sp>
        <p:nvSpPr>
          <p:cNvPr id="24" name="Shape 22"/>
          <p:cNvSpPr/>
          <p:nvPr/>
        </p:nvSpPr>
        <p:spPr>
          <a:xfrm>
            <a:off x="4919472" y="2212848"/>
            <a:ext cx="3794760" cy="36576"/>
          </a:xfrm>
          <a:prstGeom prst="rect">
            <a:avLst/>
          </a:prstGeom>
          <a:solidFill>
            <a:srgbClr val="E0E8EC"/>
          </a:solidFill>
          <a:ln w="12700">
            <a:solidFill>
              <a:srgbClr val="E0E8EC"/>
            </a:solidFill>
            <a:prstDash val="solid"/>
          </a:ln>
        </p:spPr>
        <p:txBody>
          <a:bodyPr/>
          <a:lstStyle/>
          <a:p>
            <a:endParaRPr lang="en-GB"/>
          </a:p>
        </p:txBody>
      </p:sp>
      <p:sp>
        <p:nvSpPr>
          <p:cNvPr id="25" name="Text 23"/>
          <p:cNvSpPr/>
          <p:nvPr/>
        </p:nvSpPr>
        <p:spPr>
          <a:xfrm>
            <a:off x="4919472" y="2313432"/>
            <a:ext cx="3749040" cy="256032"/>
          </a:xfrm>
          <a:prstGeom prst="rect">
            <a:avLst/>
          </a:prstGeom>
          <a:noFill/>
          <a:ln/>
        </p:spPr>
        <p:txBody>
          <a:bodyPr wrap="square" lIns="0" tIns="0" rIns="0" bIns="0" rtlCol="0" anchor="ctr"/>
          <a:lstStyle/>
          <a:p>
            <a:pPr marL="0" indent="0">
              <a:buNone/>
            </a:pPr>
            <a:r>
              <a:rPr lang="en-US" sz="1100" b="1" dirty="0">
                <a:solidFill>
                  <a:srgbClr val="132D44"/>
                </a:solidFill>
                <a:latin typeface="Calibri" pitchFamily="34" charset="0"/>
                <a:ea typeface="Calibri" pitchFamily="34" charset="-122"/>
                <a:cs typeface="Calibri" pitchFamily="34" charset="-120"/>
              </a:rPr>
              <a:t>Challenges</a:t>
            </a:r>
            <a:endParaRPr lang="en-US" sz="1100" dirty="0"/>
          </a:p>
        </p:txBody>
      </p:sp>
      <p:sp>
        <p:nvSpPr>
          <p:cNvPr id="26" name="Text 24"/>
          <p:cNvSpPr/>
          <p:nvPr/>
        </p:nvSpPr>
        <p:spPr>
          <a:xfrm>
            <a:off x="4919472" y="2587752"/>
            <a:ext cx="3794760" cy="777240"/>
          </a:xfrm>
          <a:prstGeom prst="rect">
            <a:avLst/>
          </a:prstGeom>
          <a:noFill/>
          <a:ln/>
        </p:spPr>
        <p:txBody>
          <a:bodyPr wrap="square" rtlCol="0" anchor="ctr"/>
          <a:lstStyle/>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10-month energy billing dispute with no resolution</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School transport uncertainty for disabled children</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Mental health deteriorating; no formal recognition</a:t>
            </a:r>
            <a:endParaRPr lang="en-US" sz="1050" dirty="0"/>
          </a:p>
        </p:txBody>
      </p:sp>
      <p:sp>
        <p:nvSpPr>
          <p:cNvPr id="27" name="Shape 25"/>
          <p:cNvSpPr/>
          <p:nvPr/>
        </p:nvSpPr>
        <p:spPr>
          <a:xfrm>
            <a:off x="4919472" y="3401568"/>
            <a:ext cx="3794760" cy="36576"/>
          </a:xfrm>
          <a:prstGeom prst="rect">
            <a:avLst/>
          </a:prstGeom>
          <a:solidFill>
            <a:srgbClr val="E0E8EC"/>
          </a:solidFill>
          <a:ln w="12700">
            <a:solidFill>
              <a:srgbClr val="E0E8EC"/>
            </a:solidFill>
            <a:prstDash val="solid"/>
          </a:ln>
        </p:spPr>
        <p:txBody>
          <a:bodyPr/>
          <a:lstStyle/>
          <a:p>
            <a:endParaRPr lang="en-GB"/>
          </a:p>
        </p:txBody>
      </p:sp>
      <p:sp>
        <p:nvSpPr>
          <p:cNvPr id="28" name="Text 26"/>
          <p:cNvSpPr/>
          <p:nvPr/>
        </p:nvSpPr>
        <p:spPr>
          <a:xfrm>
            <a:off x="4919472" y="3502152"/>
            <a:ext cx="3749040" cy="256032"/>
          </a:xfrm>
          <a:prstGeom prst="rect">
            <a:avLst/>
          </a:prstGeom>
          <a:noFill/>
          <a:ln/>
        </p:spPr>
        <p:txBody>
          <a:bodyPr wrap="square" lIns="0" tIns="0" rIns="0" bIns="0" rtlCol="0" anchor="ctr"/>
          <a:lstStyle/>
          <a:p>
            <a:pPr marL="0" indent="0">
              <a:buNone/>
            </a:pPr>
            <a:r>
              <a:rPr lang="en-US" sz="1100" b="1" dirty="0">
                <a:solidFill>
                  <a:srgbClr val="0D8C72"/>
                </a:solidFill>
                <a:latin typeface="Calibri" pitchFamily="34" charset="0"/>
                <a:ea typeface="Calibri" pitchFamily="34" charset="-122"/>
                <a:cs typeface="Calibri" pitchFamily="34" charset="-120"/>
              </a:rPr>
              <a:t>Outcomes achieved</a:t>
            </a:r>
            <a:endParaRPr lang="en-US" sz="1100" dirty="0"/>
          </a:p>
        </p:txBody>
      </p:sp>
      <p:sp>
        <p:nvSpPr>
          <p:cNvPr id="29" name="Text 27"/>
          <p:cNvSpPr/>
          <p:nvPr/>
        </p:nvSpPr>
        <p:spPr>
          <a:xfrm>
            <a:off x="4919472" y="3767328"/>
            <a:ext cx="3794760" cy="822960"/>
          </a:xfrm>
          <a:prstGeom prst="rect">
            <a:avLst/>
          </a:prstGeom>
          <a:noFill/>
          <a:ln/>
        </p:spPr>
        <p:txBody>
          <a:bodyPr wrap="square" rtlCol="0" anchor="ctr"/>
          <a:lstStyle/>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Smart meter replaced; compensation awarded by Octopus Energy</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School transport documentation secured with council</a:t>
            </a:r>
            <a:endParaRPr lang="en-US" sz="1050" dirty="0"/>
          </a:p>
          <a:p>
            <a:pPr marL="342900" indent="-342900">
              <a:buSzPct val="100000"/>
              <a:buChar char="•"/>
            </a:pPr>
            <a:r>
              <a:rPr lang="en-US" sz="1050" dirty="0">
                <a:solidFill>
                  <a:srgbClr val="132D44"/>
                </a:solidFill>
                <a:latin typeface="Calibri" pitchFamily="34" charset="0"/>
                <a:ea typeface="Calibri" pitchFamily="34" charset="-122"/>
                <a:cs typeface="Calibri" pitchFamily="34" charset="-120"/>
              </a:rPr>
              <a:t>PIP award granted — backdated, improving family finances</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3C5E"/>
          </a:solidFill>
          <a:ln w="12700">
            <a:solidFill>
              <a:srgbClr val="1A3C5E"/>
            </a:solidFill>
            <a:prstDash val="solid"/>
          </a:ln>
        </p:spPr>
        <p:txBody>
          <a:bodyPr/>
          <a:lstStyle/>
          <a:p>
            <a:endParaRPr lang="en-GB"/>
          </a:p>
        </p:txBody>
      </p:sp>
      <p:sp>
        <p:nvSpPr>
          <p:cNvPr id="3" name="Text 1"/>
          <p:cNvSpPr/>
          <p:nvPr/>
        </p:nvSpPr>
        <p:spPr>
          <a:xfrm>
            <a:off x="365760" y="0"/>
            <a:ext cx="8229600" cy="7772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Challenges &amp; Constraints</a:t>
            </a:r>
            <a:endParaRPr lang="en-US" sz="2200" dirty="0"/>
          </a:p>
        </p:txBody>
      </p:sp>
      <p:sp>
        <p:nvSpPr>
          <p:cNvPr id="4" name="Text 2"/>
          <p:cNvSpPr/>
          <p:nvPr/>
        </p:nvSpPr>
        <p:spPr>
          <a:xfrm>
            <a:off x="365760" y="868680"/>
            <a:ext cx="8412480" cy="320040"/>
          </a:xfrm>
          <a:prstGeom prst="rect">
            <a:avLst/>
          </a:prstGeom>
          <a:noFill/>
          <a:ln/>
        </p:spPr>
        <p:txBody>
          <a:bodyPr wrap="square" rtlCol="0" anchor="ctr"/>
          <a:lstStyle/>
          <a:p>
            <a:pPr marL="0" indent="0" algn="ctr">
              <a:buNone/>
            </a:pPr>
            <a:r>
              <a:rPr lang="en-US" sz="1300" i="1" dirty="0">
                <a:solidFill>
                  <a:srgbClr val="6B8A9A"/>
                </a:solidFill>
                <a:latin typeface="Calibri" pitchFamily="34" charset="0"/>
                <a:ea typeface="Calibri" pitchFamily="34" charset="-122"/>
                <a:cs typeface="Calibri" pitchFamily="34" charset="-120"/>
              </a:rPr>
              <a:t>These challenges contextualise what was achieved — they do not undermine the model.</a:t>
            </a:r>
            <a:endParaRPr lang="en-US" sz="1300" dirty="0"/>
          </a:p>
        </p:txBody>
      </p:sp>
      <p:sp>
        <p:nvSpPr>
          <p:cNvPr id="5" name="Shape 3"/>
          <p:cNvSpPr/>
          <p:nvPr/>
        </p:nvSpPr>
        <p:spPr>
          <a:xfrm>
            <a:off x="228600" y="1325880"/>
            <a:ext cx="4251960" cy="1005840"/>
          </a:xfrm>
          <a:prstGeom prst="rect">
            <a:avLst/>
          </a:prstGeom>
          <a:solidFill>
            <a:srgbClr val="F5F7F6"/>
          </a:solidFill>
          <a:ln w="12700">
            <a:solidFill>
              <a:srgbClr val="D0DCE8"/>
            </a:solidFill>
            <a:prstDash val="solid"/>
          </a:ln>
        </p:spPr>
        <p:txBody>
          <a:bodyPr/>
          <a:lstStyle/>
          <a:p>
            <a:endParaRPr lang="en-GB"/>
          </a:p>
        </p:txBody>
      </p:sp>
      <p:sp>
        <p:nvSpPr>
          <p:cNvPr id="6" name="Shape 4"/>
          <p:cNvSpPr/>
          <p:nvPr/>
        </p:nvSpPr>
        <p:spPr>
          <a:xfrm>
            <a:off x="228600" y="1325880"/>
            <a:ext cx="64008" cy="1005840"/>
          </a:xfrm>
          <a:prstGeom prst="rect">
            <a:avLst/>
          </a:prstGeom>
          <a:solidFill>
            <a:srgbClr val="0D8C72"/>
          </a:solidFill>
          <a:ln w="12700">
            <a:solidFill>
              <a:srgbClr val="0D8C72"/>
            </a:solidFill>
            <a:prstDash val="solid"/>
          </a:ln>
        </p:spPr>
        <p:txBody>
          <a:bodyPr/>
          <a:lstStyle/>
          <a:p>
            <a:endParaRPr lang="en-GB"/>
          </a:p>
        </p:txBody>
      </p:sp>
      <p:sp>
        <p:nvSpPr>
          <p:cNvPr id="7" name="Text 5"/>
          <p:cNvSpPr/>
          <p:nvPr/>
        </p:nvSpPr>
        <p:spPr>
          <a:xfrm>
            <a:off x="393192" y="1380744"/>
            <a:ext cx="402336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Short delivery timescale</a:t>
            </a:r>
            <a:endParaRPr lang="en-US" sz="1200" dirty="0"/>
          </a:p>
        </p:txBody>
      </p:sp>
      <p:sp>
        <p:nvSpPr>
          <p:cNvPr id="8" name="Text 6"/>
          <p:cNvSpPr/>
          <p:nvPr/>
        </p:nvSpPr>
        <p:spPr>
          <a:xfrm>
            <a:off x="393192" y="1673352"/>
            <a:ext cx="4023360" cy="594360"/>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Six months is insufficient for complex, trust-based casework. Christmas period reduced delivery time further.</a:t>
            </a:r>
            <a:endParaRPr lang="en-US" sz="1050" dirty="0"/>
          </a:p>
        </p:txBody>
      </p:sp>
      <p:sp>
        <p:nvSpPr>
          <p:cNvPr id="9" name="Shape 7"/>
          <p:cNvSpPr/>
          <p:nvPr/>
        </p:nvSpPr>
        <p:spPr>
          <a:xfrm>
            <a:off x="4709160" y="1325880"/>
            <a:ext cx="4251960" cy="1005840"/>
          </a:xfrm>
          <a:prstGeom prst="rect">
            <a:avLst/>
          </a:prstGeom>
          <a:solidFill>
            <a:srgbClr val="F5F7F6"/>
          </a:solidFill>
          <a:ln w="12700">
            <a:solidFill>
              <a:srgbClr val="D0DCE8"/>
            </a:solidFill>
            <a:prstDash val="solid"/>
          </a:ln>
        </p:spPr>
        <p:txBody>
          <a:bodyPr/>
          <a:lstStyle/>
          <a:p>
            <a:endParaRPr lang="en-GB"/>
          </a:p>
        </p:txBody>
      </p:sp>
      <p:sp>
        <p:nvSpPr>
          <p:cNvPr id="10" name="Shape 8"/>
          <p:cNvSpPr/>
          <p:nvPr/>
        </p:nvSpPr>
        <p:spPr>
          <a:xfrm>
            <a:off x="4709160" y="1325880"/>
            <a:ext cx="64008" cy="1005840"/>
          </a:xfrm>
          <a:prstGeom prst="rect">
            <a:avLst/>
          </a:prstGeom>
          <a:solidFill>
            <a:srgbClr val="0D8C72"/>
          </a:solidFill>
          <a:ln w="12700">
            <a:solidFill>
              <a:srgbClr val="0D8C72"/>
            </a:solidFill>
            <a:prstDash val="solid"/>
          </a:ln>
        </p:spPr>
        <p:txBody>
          <a:bodyPr/>
          <a:lstStyle/>
          <a:p>
            <a:endParaRPr lang="en-GB"/>
          </a:p>
        </p:txBody>
      </p:sp>
      <p:sp>
        <p:nvSpPr>
          <p:cNvPr id="11" name="Text 9"/>
          <p:cNvSpPr/>
          <p:nvPr/>
        </p:nvSpPr>
        <p:spPr>
          <a:xfrm>
            <a:off x="4873752" y="1380744"/>
            <a:ext cx="402336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Language barriers</a:t>
            </a:r>
            <a:endParaRPr lang="en-US" sz="1200" dirty="0"/>
          </a:p>
        </p:txBody>
      </p:sp>
      <p:sp>
        <p:nvSpPr>
          <p:cNvPr id="12" name="Text 10"/>
          <p:cNvSpPr/>
          <p:nvPr/>
        </p:nvSpPr>
        <p:spPr>
          <a:xfrm>
            <a:off x="4873752" y="1673352"/>
            <a:ext cx="4023360" cy="594360"/>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97% of clients had limited English; 70% needed interpreters. Quality interpretation is inconsistent and costly.</a:t>
            </a:r>
            <a:endParaRPr lang="en-US" sz="1050" dirty="0"/>
          </a:p>
        </p:txBody>
      </p:sp>
      <p:sp>
        <p:nvSpPr>
          <p:cNvPr id="13" name="Shape 11"/>
          <p:cNvSpPr/>
          <p:nvPr/>
        </p:nvSpPr>
        <p:spPr>
          <a:xfrm>
            <a:off x="228600" y="2514600"/>
            <a:ext cx="4251960" cy="1005840"/>
          </a:xfrm>
          <a:prstGeom prst="rect">
            <a:avLst/>
          </a:prstGeom>
          <a:solidFill>
            <a:srgbClr val="F5F7F6"/>
          </a:solidFill>
          <a:ln w="12700">
            <a:solidFill>
              <a:srgbClr val="D0DCE8"/>
            </a:solidFill>
            <a:prstDash val="solid"/>
          </a:ln>
        </p:spPr>
        <p:txBody>
          <a:bodyPr/>
          <a:lstStyle/>
          <a:p>
            <a:endParaRPr lang="en-GB"/>
          </a:p>
        </p:txBody>
      </p:sp>
      <p:sp>
        <p:nvSpPr>
          <p:cNvPr id="14" name="Shape 12"/>
          <p:cNvSpPr/>
          <p:nvPr/>
        </p:nvSpPr>
        <p:spPr>
          <a:xfrm>
            <a:off x="228600" y="2514600"/>
            <a:ext cx="64008" cy="1005840"/>
          </a:xfrm>
          <a:prstGeom prst="rect">
            <a:avLst/>
          </a:prstGeom>
          <a:solidFill>
            <a:srgbClr val="0D8C72"/>
          </a:solidFill>
          <a:ln w="12700">
            <a:solidFill>
              <a:srgbClr val="0D8C72"/>
            </a:solidFill>
            <a:prstDash val="solid"/>
          </a:ln>
        </p:spPr>
        <p:txBody>
          <a:bodyPr/>
          <a:lstStyle/>
          <a:p>
            <a:endParaRPr lang="en-GB"/>
          </a:p>
        </p:txBody>
      </p:sp>
      <p:sp>
        <p:nvSpPr>
          <p:cNvPr id="15" name="Text 13"/>
          <p:cNvSpPr/>
          <p:nvPr/>
        </p:nvSpPr>
        <p:spPr>
          <a:xfrm>
            <a:off x="393192" y="2569464"/>
            <a:ext cx="402336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Access &amp; transport costs</a:t>
            </a:r>
            <a:endParaRPr lang="en-US" sz="1200" dirty="0"/>
          </a:p>
        </p:txBody>
      </p:sp>
      <p:sp>
        <p:nvSpPr>
          <p:cNvPr id="16" name="Text 14"/>
          <p:cNvSpPr/>
          <p:nvPr/>
        </p:nvSpPr>
        <p:spPr>
          <a:xfrm>
            <a:off x="393192" y="2862072"/>
            <a:ext cx="4023360" cy="594360"/>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Financial hardship prevents attendance. ICOS used its own resources to cover gaps in the project budget.</a:t>
            </a:r>
            <a:endParaRPr lang="en-US" sz="1050" dirty="0"/>
          </a:p>
        </p:txBody>
      </p:sp>
      <p:sp>
        <p:nvSpPr>
          <p:cNvPr id="17" name="Shape 15"/>
          <p:cNvSpPr/>
          <p:nvPr/>
        </p:nvSpPr>
        <p:spPr>
          <a:xfrm>
            <a:off x="4709160" y="2514600"/>
            <a:ext cx="4251960" cy="1005840"/>
          </a:xfrm>
          <a:prstGeom prst="rect">
            <a:avLst/>
          </a:prstGeom>
          <a:solidFill>
            <a:srgbClr val="F5F7F6"/>
          </a:solidFill>
          <a:ln w="12700">
            <a:solidFill>
              <a:srgbClr val="D0DCE8"/>
            </a:solidFill>
            <a:prstDash val="solid"/>
          </a:ln>
        </p:spPr>
        <p:txBody>
          <a:bodyPr/>
          <a:lstStyle/>
          <a:p>
            <a:endParaRPr lang="en-GB"/>
          </a:p>
        </p:txBody>
      </p:sp>
      <p:sp>
        <p:nvSpPr>
          <p:cNvPr id="18" name="Shape 16"/>
          <p:cNvSpPr/>
          <p:nvPr/>
        </p:nvSpPr>
        <p:spPr>
          <a:xfrm>
            <a:off x="4709160" y="2514600"/>
            <a:ext cx="64008" cy="1005840"/>
          </a:xfrm>
          <a:prstGeom prst="rect">
            <a:avLst/>
          </a:prstGeom>
          <a:solidFill>
            <a:srgbClr val="0D8C72"/>
          </a:solidFill>
          <a:ln w="12700">
            <a:solidFill>
              <a:srgbClr val="0D8C72"/>
            </a:solidFill>
            <a:prstDash val="solid"/>
          </a:ln>
        </p:spPr>
        <p:txBody>
          <a:bodyPr/>
          <a:lstStyle/>
          <a:p>
            <a:endParaRPr lang="en-GB"/>
          </a:p>
        </p:txBody>
      </p:sp>
      <p:sp>
        <p:nvSpPr>
          <p:cNvPr id="19" name="Text 17"/>
          <p:cNvSpPr/>
          <p:nvPr/>
        </p:nvSpPr>
        <p:spPr>
          <a:xfrm>
            <a:off x="4873752" y="2569464"/>
            <a:ext cx="402336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Staff capacity &amp; wellbeing</a:t>
            </a:r>
            <a:endParaRPr lang="en-US" sz="1200" dirty="0"/>
          </a:p>
        </p:txBody>
      </p:sp>
      <p:sp>
        <p:nvSpPr>
          <p:cNvPr id="20" name="Text 18"/>
          <p:cNvSpPr/>
          <p:nvPr/>
        </p:nvSpPr>
        <p:spPr>
          <a:xfrm>
            <a:off x="4873752" y="2862072"/>
            <a:ext cx="4023360" cy="594360"/>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High-complexity caseloads and emotional demands. Counselling and supervision absorbed by ICOS, not funded by the project.</a:t>
            </a:r>
            <a:endParaRPr lang="en-US" sz="1050" dirty="0"/>
          </a:p>
        </p:txBody>
      </p:sp>
      <p:sp>
        <p:nvSpPr>
          <p:cNvPr id="21" name="Shape 19"/>
          <p:cNvSpPr/>
          <p:nvPr/>
        </p:nvSpPr>
        <p:spPr>
          <a:xfrm>
            <a:off x="228600" y="3703320"/>
            <a:ext cx="4251960" cy="1005840"/>
          </a:xfrm>
          <a:prstGeom prst="rect">
            <a:avLst/>
          </a:prstGeom>
          <a:solidFill>
            <a:srgbClr val="F5F7F6"/>
          </a:solidFill>
          <a:ln w="12700">
            <a:solidFill>
              <a:srgbClr val="D0DCE8"/>
            </a:solidFill>
            <a:prstDash val="solid"/>
          </a:ln>
        </p:spPr>
        <p:txBody>
          <a:bodyPr/>
          <a:lstStyle/>
          <a:p>
            <a:endParaRPr lang="en-GB"/>
          </a:p>
        </p:txBody>
      </p:sp>
      <p:sp>
        <p:nvSpPr>
          <p:cNvPr id="22" name="Shape 20"/>
          <p:cNvSpPr/>
          <p:nvPr/>
        </p:nvSpPr>
        <p:spPr>
          <a:xfrm>
            <a:off x="228600" y="3703320"/>
            <a:ext cx="64008" cy="1005840"/>
          </a:xfrm>
          <a:prstGeom prst="rect">
            <a:avLst/>
          </a:prstGeom>
          <a:solidFill>
            <a:srgbClr val="0D8C72"/>
          </a:solidFill>
          <a:ln w="12700">
            <a:solidFill>
              <a:srgbClr val="0D8C72"/>
            </a:solidFill>
            <a:prstDash val="solid"/>
          </a:ln>
        </p:spPr>
        <p:txBody>
          <a:bodyPr/>
          <a:lstStyle/>
          <a:p>
            <a:endParaRPr lang="en-GB"/>
          </a:p>
        </p:txBody>
      </p:sp>
      <p:sp>
        <p:nvSpPr>
          <p:cNvPr id="23" name="Text 21"/>
          <p:cNvSpPr/>
          <p:nvPr/>
        </p:nvSpPr>
        <p:spPr>
          <a:xfrm>
            <a:off x="393192" y="3758184"/>
            <a:ext cx="402336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Partnership responsiveness</a:t>
            </a:r>
            <a:endParaRPr lang="en-US" sz="1200" dirty="0"/>
          </a:p>
        </p:txBody>
      </p:sp>
      <p:sp>
        <p:nvSpPr>
          <p:cNvPr id="24" name="Text 22"/>
          <p:cNvSpPr/>
          <p:nvPr/>
        </p:nvSpPr>
        <p:spPr>
          <a:xfrm>
            <a:off x="393192" y="4050792"/>
            <a:ext cx="4023360" cy="594360"/>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Delays from some statutory partners (GP, legal) slow support and affect outcomes. Immigration advice limited to Level 1.</a:t>
            </a:r>
            <a:endParaRPr lang="en-US" sz="1050" dirty="0"/>
          </a:p>
        </p:txBody>
      </p:sp>
      <p:sp>
        <p:nvSpPr>
          <p:cNvPr id="25" name="Shape 23"/>
          <p:cNvSpPr/>
          <p:nvPr/>
        </p:nvSpPr>
        <p:spPr>
          <a:xfrm>
            <a:off x="4709160" y="3703320"/>
            <a:ext cx="4251960" cy="1005840"/>
          </a:xfrm>
          <a:prstGeom prst="rect">
            <a:avLst/>
          </a:prstGeom>
          <a:solidFill>
            <a:srgbClr val="F5F7F6"/>
          </a:solidFill>
          <a:ln w="12700">
            <a:solidFill>
              <a:srgbClr val="D0DCE8"/>
            </a:solidFill>
            <a:prstDash val="solid"/>
          </a:ln>
        </p:spPr>
        <p:txBody>
          <a:bodyPr/>
          <a:lstStyle/>
          <a:p>
            <a:endParaRPr lang="en-GB"/>
          </a:p>
        </p:txBody>
      </p:sp>
      <p:sp>
        <p:nvSpPr>
          <p:cNvPr id="26" name="Shape 24"/>
          <p:cNvSpPr/>
          <p:nvPr/>
        </p:nvSpPr>
        <p:spPr>
          <a:xfrm>
            <a:off x="4709160" y="3703320"/>
            <a:ext cx="64008" cy="1005840"/>
          </a:xfrm>
          <a:prstGeom prst="rect">
            <a:avLst/>
          </a:prstGeom>
          <a:solidFill>
            <a:srgbClr val="0D8C72"/>
          </a:solidFill>
          <a:ln w="12700">
            <a:solidFill>
              <a:srgbClr val="0D8C72"/>
            </a:solidFill>
            <a:prstDash val="solid"/>
          </a:ln>
        </p:spPr>
        <p:txBody>
          <a:bodyPr/>
          <a:lstStyle/>
          <a:p>
            <a:endParaRPr lang="en-GB"/>
          </a:p>
        </p:txBody>
      </p:sp>
      <p:sp>
        <p:nvSpPr>
          <p:cNvPr id="27" name="Text 25"/>
          <p:cNvSpPr/>
          <p:nvPr/>
        </p:nvSpPr>
        <p:spPr>
          <a:xfrm>
            <a:off x="4873752" y="3758184"/>
            <a:ext cx="4023360" cy="274320"/>
          </a:xfrm>
          <a:prstGeom prst="rect">
            <a:avLst/>
          </a:prstGeom>
          <a:noFill/>
          <a:ln/>
        </p:spPr>
        <p:txBody>
          <a:bodyPr wrap="square" lIns="0" tIns="0" rIns="0" bIns="0" rtlCol="0" anchor="ctr"/>
          <a:lstStyle/>
          <a:p>
            <a:pPr marL="0" indent="0">
              <a:buNone/>
            </a:pPr>
            <a:r>
              <a:rPr lang="en-US" sz="1200" b="1" dirty="0">
                <a:solidFill>
                  <a:srgbClr val="1A3C5E"/>
                </a:solidFill>
                <a:latin typeface="Calibri" pitchFamily="34" charset="0"/>
                <a:ea typeface="Calibri" pitchFamily="34" charset="-122"/>
                <a:cs typeface="Calibri" pitchFamily="34" charset="-120"/>
              </a:rPr>
              <a:t>Reduced budget</a:t>
            </a:r>
            <a:endParaRPr lang="en-US" sz="1200" dirty="0"/>
          </a:p>
        </p:txBody>
      </p:sp>
      <p:sp>
        <p:nvSpPr>
          <p:cNvPr id="28" name="Text 26"/>
          <p:cNvSpPr/>
          <p:nvPr/>
        </p:nvSpPr>
        <p:spPr>
          <a:xfrm>
            <a:off x="4873752" y="4050792"/>
            <a:ext cx="4023360" cy="594360"/>
          </a:xfrm>
          <a:prstGeom prst="rect">
            <a:avLst/>
          </a:prstGeom>
          <a:noFill/>
          <a:ln/>
        </p:spPr>
        <p:txBody>
          <a:bodyPr wrap="square" lIns="0" tIns="0" rIns="0" bIns="0" rtlCol="0" anchor="ctr"/>
          <a:lstStyle/>
          <a:p>
            <a:pPr marL="0" indent="0">
              <a:buNone/>
            </a:pPr>
            <a:r>
              <a:rPr lang="en-US" sz="1050" dirty="0">
                <a:solidFill>
                  <a:srgbClr val="6B8A9A"/>
                </a:solidFill>
                <a:latin typeface="Calibri" pitchFamily="34" charset="0"/>
                <a:ea typeface="Calibri" pitchFamily="34" charset="-122"/>
                <a:cs typeface="Calibri" pitchFamily="34" charset="-120"/>
              </a:rPr>
              <a:t>Less funding than requested. Planned conference/showcase and full evaluation scope had to be scaled back.</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1140</Words>
  <Application>Microsoft Office PowerPoint</Application>
  <PresentationFormat>On-screen Show (16:9)</PresentationFormat>
  <Paragraphs>202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Migrant Health in Sunderland – Evaluation Report</dc:title>
  <dc:subject>PptxGenJS Presentation</dc:subject>
  <dc:creator>PptxGenJS</dc:creator>
  <cp:lastModifiedBy>Carl Chapman</cp:lastModifiedBy>
  <cp:revision>3</cp:revision>
  <dcterms:created xsi:type="dcterms:W3CDTF">2026-04-14T10:27:47Z</dcterms:created>
  <dcterms:modified xsi:type="dcterms:W3CDTF">2026-04-14T10:40:57Z</dcterms:modified>
</cp:coreProperties>
</file>