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18"/>
  </p:notesMasterIdLst>
  <p:sldIdLst>
    <p:sldId id="256" r:id="rId2"/>
    <p:sldId id="257" r:id="rId3"/>
    <p:sldId id="258" r:id="rId4"/>
    <p:sldId id="259" r:id="rId5"/>
    <p:sldId id="260" r:id="rId6"/>
    <p:sldId id="261" r:id="rId7"/>
    <p:sldId id="270" r:id="rId8"/>
    <p:sldId id="272" r:id="rId9"/>
    <p:sldId id="262" r:id="rId10"/>
    <p:sldId id="269" r:id="rId11"/>
    <p:sldId id="263" r:id="rId12"/>
    <p:sldId id="264" r:id="rId13"/>
    <p:sldId id="265" r:id="rId14"/>
    <p:sldId id="266" r:id="rId15"/>
    <p:sldId id="267"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84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97" autoAdjust="0"/>
    <p:restoredTop sz="94660"/>
  </p:normalViewPr>
  <p:slideViewPr>
    <p:cSldViewPr snapToGrid="0">
      <p:cViewPr varScale="1">
        <p:scale>
          <a:sx n="91" d="100"/>
          <a:sy n="91" d="100"/>
        </p:scale>
        <p:origin x="22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2F7448-823C-41C9-9601-8BD3EFB0FE89}" type="doc">
      <dgm:prSet loTypeId="urn:microsoft.com/office/officeart/2008/layout/RadialCluster" loCatId="cycle" qsTypeId="urn:microsoft.com/office/officeart/2005/8/quickstyle/simple5" qsCatId="simple" csTypeId="urn:microsoft.com/office/officeart/2005/8/colors/colorful5" csCatId="colorful" phldr="1"/>
      <dgm:spPr/>
      <dgm:t>
        <a:bodyPr/>
        <a:lstStyle/>
        <a:p>
          <a:endParaRPr lang="en-GB"/>
        </a:p>
      </dgm:t>
    </dgm:pt>
    <dgm:pt modelId="{AEEEB601-5922-4016-8606-6BC1CE7F0874}">
      <dgm:prSet phldrT="[Text]" custT="1"/>
      <dgm:spPr/>
      <dgm:t>
        <a:bodyPr/>
        <a:lstStyle/>
        <a:p>
          <a:r>
            <a:rPr lang="en-GB" sz="1800" dirty="0">
              <a:solidFill>
                <a:sysClr val="windowText" lastClr="000000"/>
              </a:solidFill>
              <a:latin typeface="Times New Roman" panose="02020603050405020304" pitchFamily="18" charset="0"/>
              <a:cs typeface="Times New Roman" panose="02020603050405020304" pitchFamily="18" charset="0"/>
            </a:rPr>
            <a:t>Programme Steering Group</a:t>
          </a:r>
        </a:p>
      </dgm:t>
    </dgm:pt>
    <dgm:pt modelId="{6530DFDB-1993-48DE-ABF4-58FD73FCEDCF}" type="parTrans" cxnId="{3D292FB7-9DC0-4816-8672-5B2F1A12CDB2}">
      <dgm:prSet/>
      <dgm:spPr/>
      <dgm:t>
        <a:bodyPr/>
        <a:lstStyle/>
        <a:p>
          <a:endParaRPr lang="en-GB"/>
        </a:p>
      </dgm:t>
    </dgm:pt>
    <dgm:pt modelId="{A37E7FC4-7D32-4667-BE06-6FC074A50CE7}" type="sibTrans" cxnId="{3D292FB7-9DC0-4816-8672-5B2F1A12CDB2}">
      <dgm:prSet/>
      <dgm:spPr/>
      <dgm:t>
        <a:bodyPr/>
        <a:lstStyle/>
        <a:p>
          <a:endParaRPr lang="en-GB"/>
        </a:p>
      </dgm:t>
    </dgm:pt>
    <dgm:pt modelId="{CD347163-BF1D-4E94-97EE-177E48F1310A}">
      <dgm:prSet phldrT="[Text]" custT="1"/>
      <dgm:spPr/>
      <dgm:t>
        <a:bodyPr/>
        <a:lstStyle/>
        <a:p>
          <a:r>
            <a:rPr lang="en-GB" sz="1800">
              <a:solidFill>
                <a:sysClr val="windowText" lastClr="000000"/>
              </a:solidFill>
              <a:latin typeface="Times New Roman" panose="02020603050405020304" pitchFamily="18" charset="0"/>
              <a:cs typeface="Times New Roman" panose="02020603050405020304" pitchFamily="18" charset="0"/>
            </a:rPr>
            <a:t>ICOS Board </a:t>
          </a:r>
          <a:r>
            <a:rPr lang="en-GB" sz="1200">
              <a:solidFill>
                <a:sysClr val="windowText" lastClr="000000"/>
              </a:solidFill>
              <a:latin typeface="Times New Roman" panose="02020603050405020304" pitchFamily="18" charset="0"/>
              <a:cs typeface="Times New Roman" panose="02020603050405020304" pitchFamily="18" charset="0"/>
            </a:rPr>
            <a:t>(responsible body)</a:t>
          </a:r>
        </a:p>
      </dgm:t>
    </dgm:pt>
    <dgm:pt modelId="{388BA116-F39E-441B-BCA9-AD023AA365D4}" type="parTrans" cxnId="{E593E7E7-1CA9-49C0-995A-8C405FAFA2B1}">
      <dgm:prSet/>
      <dgm:spPr/>
      <dgm:t>
        <a:bodyPr/>
        <a:lstStyle/>
        <a:p>
          <a:endParaRPr lang="en-GB"/>
        </a:p>
      </dgm:t>
    </dgm:pt>
    <dgm:pt modelId="{750CF93A-3C48-422E-9070-6C6455BD93BE}" type="sibTrans" cxnId="{E593E7E7-1CA9-49C0-995A-8C405FAFA2B1}">
      <dgm:prSet/>
      <dgm:spPr/>
      <dgm:t>
        <a:bodyPr/>
        <a:lstStyle/>
        <a:p>
          <a:endParaRPr lang="en-GB"/>
        </a:p>
      </dgm:t>
    </dgm:pt>
    <dgm:pt modelId="{E56983DA-1CBD-4CA3-B7B6-C73A4D2F147E}">
      <dgm:prSet phldrT="[Text]" custT="1"/>
      <dgm:spPr/>
      <dgm:t>
        <a:bodyPr/>
        <a:lstStyle/>
        <a:p>
          <a:r>
            <a:rPr lang="en-GB" sz="1800">
              <a:solidFill>
                <a:sysClr val="windowText" lastClr="000000"/>
              </a:solidFill>
              <a:latin typeface="Times New Roman" panose="02020603050405020304" pitchFamily="18" charset="0"/>
              <a:cs typeface="Times New Roman" panose="02020603050405020304" pitchFamily="18" charset="0"/>
            </a:rPr>
            <a:t>Programme Reference Group</a:t>
          </a:r>
        </a:p>
      </dgm:t>
    </dgm:pt>
    <dgm:pt modelId="{5242CE7D-897B-4CD5-BC9D-8B42B65A8FE6}" type="parTrans" cxnId="{DB4AF6A3-CA7F-44DC-81D9-51D3C7DF22EE}">
      <dgm:prSet/>
      <dgm:spPr/>
      <dgm:t>
        <a:bodyPr/>
        <a:lstStyle/>
        <a:p>
          <a:endParaRPr lang="en-GB"/>
        </a:p>
      </dgm:t>
    </dgm:pt>
    <dgm:pt modelId="{DE0DA104-EF58-4902-B3C0-EECD9A0E909A}" type="sibTrans" cxnId="{DB4AF6A3-CA7F-44DC-81D9-51D3C7DF22EE}">
      <dgm:prSet/>
      <dgm:spPr/>
      <dgm:t>
        <a:bodyPr/>
        <a:lstStyle/>
        <a:p>
          <a:endParaRPr lang="en-GB"/>
        </a:p>
      </dgm:t>
    </dgm:pt>
    <dgm:pt modelId="{414951B3-628E-4F8D-B59D-9DFDF5D03B05}">
      <dgm:prSet phldrT="[Text]" custT="1"/>
      <dgm:spPr/>
      <dgm:t>
        <a:bodyPr/>
        <a:lstStyle/>
        <a:p>
          <a:r>
            <a:rPr lang="en-GB" sz="1800">
              <a:solidFill>
                <a:sysClr val="windowText" lastClr="000000"/>
              </a:solidFill>
              <a:latin typeface="Times New Roman" panose="02020603050405020304" pitchFamily="18" charset="0"/>
              <a:cs typeface="Times New Roman" panose="02020603050405020304" pitchFamily="18" charset="0"/>
            </a:rPr>
            <a:t>Staff Team</a:t>
          </a:r>
        </a:p>
      </dgm:t>
    </dgm:pt>
    <dgm:pt modelId="{983B80E3-E467-4A77-96CC-ECD557918DCE}" type="parTrans" cxnId="{6CC743CD-E58F-41EC-91F5-E5BA289D636E}">
      <dgm:prSet/>
      <dgm:spPr/>
      <dgm:t>
        <a:bodyPr/>
        <a:lstStyle/>
        <a:p>
          <a:endParaRPr lang="en-GB"/>
        </a:p>
      </dgm:t>
    </dgm:pt>
    <dgm:pt modelId="{A269E82C-410D-4BDB-B4DD-60B4D6FDFEB3}" type="sibTrans" cxnId="{6CC743CD-E58F-41EC-91F5-E5BA289D636E}">
      <dgm:prSet/>
      <dgm:spPr/>
      <dgm:t>
        <a:bodyPr/>
        <a:lstStyle/>
        <a:p>
          <a:endParaRPr lang="en-GB"/>
        </a:p>
      </dgm:t>
    </dgm:pt>
    <dgm:pt modelId="{7FCACEC5-1A63-4B71-8EE7-0C0AED79863B}">
      <dgm:prSet phldrT="[Text]"/>
      <dgm:spPr/>
      <dgm:t>
        <a:bodyPr/>
        <a:lstStyle/>
        <a:p>
          <a:endParaRPr lang="en-GB"/>
        </a:p>
      </dgm:t>
    </dgm:pt>
    <dgm:pt modelId="{0EC905BB-02D4-44B1-8E94-D66317D27853}" type="parTrans" cxnId="{237AF83F-E851-4EC1-B26A-EC6CBB083F6A}">
      <dgm:prSet/>
      <dgm:spPr/>
      <dgm:t>
        <a:bodyPr/>
        <a:lstStyle/>
        <a:p>
          <a:endParaRPr lang="en-GB"/>
        </a:p>
      </dgm:t>
    </dgm:pt>
    <dgm:pt modelId="{2EA58028-5320-4735-8E6A-0D3756E2A5AA}" type="sibTrans" cxnId="{237AF83F-E851-4EC1-B26A-EC6CBB083F6A}">
      <dgm:prSet/>
      <dgm:spPr/>
      <dgm:t>
        <a:bodyPr/>
        <a:lstStyle/>
        <a:p>
          <a:endParaRPr lang="en-GB"/>
        </a:p>
      </dgm:t>
    </dgm:pt>
    <dgm:pt modelId="{497396CD-5B82-4913-B4D9-CFA6DCB439ED}" type="pres">
      <dgm:prSet presAssocID="{E12F7448-823C-41C9-9601-8BD3EFB0FE89}" presName="Name0" presStyleCnt="0">
        <dgm:presLayoutVars>
          <dgm:chMax val="1"/>
          <dgm:chPref val="1"/>
          <dgm:dir/>
          <dgm:animOne val="branch"/>
          <dgm:animLvl val="lvl"/>
        </dgm:presLayoutVars>
      </dgm:prSet>
      <dgm:spPr/>
      <dgm:t>
        <a:bodyPr/>
        <a:lstStyle/>
        <a:p>
          <a:endParaRPr lang="en-US"/>
        </a:p>
      </dgm:t>
    </dgm:pt>
    <dgm:pt modelId="{2502430F-D6E7-45D0-BDC8-9F660D871D12}" type="pres">
      <dgm:prSet presAssocID="{AEEEB601-5922-4016-8606-6BC1CE7F0874}" presName="singleCycle" presStyleCnt="0"/>
      <dgm:spPr/>
    </dgm:pt>
    <dgm:pt modelId="{6F872BBF-0925-417E-A9F1-0D8BBF13D70C}" type="pres">
      <dgm:prSet presAssocID="{AEEEB601-5922-4016-8606-6BC1CE7F0874}" presName="singleCenter" presStyleLbl="node1" presStyleIdx="0" presStyleCnt="4" custScaleX="257936" custScaleY="50652" custLinFactNeighborX="-258">
        <dgm:presLayoutVars>
          <dgm:chMax val="7"/>
          <dgm:chPref val="7"/>
        </dgm:presLayoutVars>
      </dgm:prSet>
      <dgm:spPr/>
      <dgm:t>
        <a:bodyPr/>
        <a:lstStyle/>
        <a:p>
          <a:endParaRPr lang="en-US"/>
        </a:p>
      </dgm:t>
    </dgm:pt>
    <dgm:pt modelId="{01A0227A-9ACF-4117-B4FC-4EC2EAD8E3B3}" type="pres">
      <dgm:prSet presAssocID="{388BA116-F39E-441B-BCA9-AD023AA365D4}" presName="Name56" presStyleLbl="parChTrans1D2" presStyleIdx="0" presStyleCnt="3"/>
      <dgm:spPr/>
      <dgm:t>
        <a:bodyPr/>
        <a:lstStyle/>
        <a:p>
          <a:endParaRPr lang="en-US"/>
        </a:p>
      </dgm:t>
    </dgm:pt>
    <dgm:pt modelId="{D6593A7F-D8B7-425D-BF00-1BD918B52BB1}" type="pres">
      <dgm:prSet presAssocID="{CD347163-BF1D-4E94-97EE-177E48F1310A}" presName="text0" presStyleLbl="node1" presStyleIdx="1" presStyleCnt="4" custScaleX="305022">
        <dgm:presLayoutVars>
          <dgm:bulletEnabled val="1"/>
        </dgm:presLayoutVars>
      </dgm:prSet>
      <dgm:spPr/>
      <dgm:t>
        <a:bodyPr/>
        <a:lstStyle/>
        <a:p>
          <a:endParaRPr lang="en-US"/>
        </a:p>
      </dgm:t>
    </dgm:pt>
    <dgm:pt modelId="{009F05BF-8F9C-43C2-8203-049A320BEEDE}" type="pres">
      <dgm:prSet presAssocID="{5242CE7D-897B-4CD5-BC9D-8B42B65A8FE6}" presName="Name56" presStyleLbl="parChTrans1D2" presStyleIdx="1" presStyleCnt="3"/>
      <dgm:spPr/>
      <dgm:t>
        <a:bodyPr/>
        <a:lstStyle/>
        <a:p>
          <a:endParaRPr lang="en-US"/>
        </a:p>
      </dgm:t>
    </dgm:pt>
    <dgm:pt modelId="{527E4960-9181-47DC-96AE-079B7FBE2283}" type="pres">
      <dgm:prSet presAssocID="{E56983DA-1CBD-4CA3-B7B6-C73A4D2F147E}" presName="text0" presStyleLbl="node1" presStyleIdx="2" presStyleCnt="4" custScaleX="329747" custRadScaleRad="135925" custRadScaleInc="-5029">
        <dgm:presLayoutVars>
          <dgm:bulletEnabled val="1"/>
        </dgm:presLayoutVars>
      </dgm:prSet>
      <dgm:spPr/>
      <dgm:t>
        <a:bodyPr/>
        <a:lstStyle/>
        <a:p>
          <a:endParaRPr lang="en-US"/>
        </a:p>
      </dgm:t>
    </dgm:pt>
    <dgm:pt modelId="{B58C9BC2-E003-47F2-95D0-8D8380907E1A}" type="pres">
      <dgm:prSet presAssocID="{983B80E3-E467-4A77-96CC-ECD557918DCE}" presName="Name56" presStyleLbl="parChTrans1D2" presStyleIdx="2" presStyleCnt="3"/>
      <dgm:spPr/>
      <dgm:t>
        <a:bodyPr/>
        <a:lstStyle/>
        <a:p>
          <a:endParaRPr lang="en-US"/>
        </a:p>
      </dgm:t>
    </dgm:pt>
    <dgm:pt modelId="{AAA62552-9397-4D14-BD91-9C1D5D862CF3}" type="pres">
      <dgm:prSet presAssocID="{414951B3-628E-4F8D-B59D-9DFDF5D03B05}" presName="text0" presStyleLbl="node1" presStyleIdx="3" presStyleCnt="4" custScaleX="271331" custRadScaleRad="130379" custRadScaleInc="-6461">
        <dgm:presLayoutVars>
          <dgm:bulletEnabled val="1"/>
        </dgm:presLayoutVars>
      </dgm:prSet>
      <dgm:spPr/>
      <dgm:t>
        <a:bodyPr/>
        <a:lstStyle/>
        <a:p>
          <a:endParaRPr lang="en-US"/>
        </a:p>
      </dgm:t>
    </dgm:pt>
  </dgm:ptLst>
  <dgm:cxnLst>
    <dgm:cxn modelId="{6CC743CD-E58F-41EC-91F5-E5BA289D636E}" srcId="{AEEEB601-5922-4016-8606-6BC1CE7F0874}" destId="{414951B3-628E-4F8D-B59D-9DFDF5D03B05}" srcOrd="2" destOrd="0" parTransId="{983B80E3-E467-4A77-96CC-ECD557918DCE}" sibTransId="{A269E82C-410D-4BDB-B4DD-60B4D6FDFEB3}"/>
    <dgm:cxn modelId="{AF498101-17F7-4D42-A97B-65ACF7A758CB}" type="presOf" srcId="{5242CE7D-897B-4CD5-BC9D-8B42B65A8FE6}" destId="{009F05BF-8F9C-43C2-8203-049A320BEEDE}" srcOrd="0" destOrd="0" presId="urn:microsoft.com/office/officeart/2008/layout/RadialCluster"/>
    <dgm:cxn modelId="{4193926C-67BC-4125-843B-075D2318D6CB}" type="presOf" srcId="{CD347163-BF1D-4E94-97EE-177E48F1310A}" destId="{D6593A7F-D8B7-425D-BF00-1BD918B52BB1}" srcOrd="0" destOrd="0" presId="urn:microsoft.com/office/officeart/2008/layout/RadialCluster"/>
    <dgm:cxn modelId="{EC30A79C-E36E-4EA2-BDED-9EFEFDAA1E7F}" type="presOf" srcId="{414951B3-628E-4F8D-B59D-9DFDF5D03B05}" destId="{AAA62552-9397-4D14-BD91-9C1D5D862CF3}" srcOrd="0" destOrd="0" presId="urn:microsoft.com/office/officeart/2008/layout/RadialCluster"/>
    <dgm:cxn modelId="{64C9B31D-FDE5-4DFE-952A-29F5BAF9025B}" type="presOf" srcId="{E12F7448-823C-41C9-9601-8BD3EFB0FE89}" destId="{497396CD-5B82-4913-B4D9-CFA6DCB439ED}" srcOrd="0" destOrd="0" presId="urn:microsoft.com/office/officeart/2008/layout/RadialCluster"/>
    <dgm:cxn modelId="{DB4AF6A3-CA7F-44DC-81D9-51D3C7DF22EE}" srcId="{AEEEB601-5922-4016-8606-6BC1CE7F0874}" destId="{E56983DA-1CBD-4CA3-B7B6-C73A4D2F147E}" srcOrd="1" destOrd="0" parTransId="{5242CE7D-897B-4CD5-BC9D-8B42B65A8FE6}" sibTransId="{DE0DA104-EF58-4902-B3C0-EECD9A0E909A}"/>
    <dgm:cxn modelId="{3D292FB7-9DC0-4816-8672-5B2F1A12CDB2}" srcId="{E12F7448-823C-41C9-9601-8BD3EFB0FE89}" destId="{AEEEB601-5922-4016-8606-6BC1CE7F0874}" srcOrd="0" destOrd="0" parTransId="{6530DFDB-1993-48DE-ABF4-58FD73FCEDCF}" sibTransId="{A37E7FC4-7D32-4667-BE06-6FC074A50CE7}"/>
    <dgm:cxn modelId="{5DAE21E0-32D3-4A7E-8EB4-CC680CB2AD75}" type="presOf" srcId="{983B80E3-E467-4A77-96CC-ECD557918DCE}" destId="{B58C9BC2-E003-47F2-95D0-8D8380907E1A}" srcOrd="0" destOrd="0" presId="urn:microsoft.com/office/officeart/2008/layout/RadialCluster"/>
    <dgm:cxn modelId="{D0E9A83E-29EE-4716-AC74-A9AB15B865AA}" type="presOf" srcId="{388BA116-F39E-441B-BCA9-AD023AA365D4}" destId="{01A0227A-9ACF-4117-B4FC-4EC2EAD8E3B3}" srcOrd="0" destOrd="0" presId="urn:microsoft.com/office/officeart/2008/layout/RadialCluster"/>
    <dgm:cxn modelId="{E593E7E7-1CA9-49C0-995A-8C405FAFA2B1}" srcId="{AEEEB601-5922-4016-8606-6BC1CE7F0874}" destId="{CD347163-BF1D-4E94-97EE-177E48F1310A}" srcOrd="0" destOrd="0" parTransId="{388BA116-F39E-441B-BCA9-AD023AA365D4}" sibTransId="{750CF93A-3C48-422E-9070-6C6455BD93BE}"/>
    <dgm:cxn modelId="{237AF83F-E851-4EC1-B26A-EC6CBB083F6A}" srcId="{E12F7448-823C-41C9-9601-8BD3EFB0FE89}" destId="{7FCACEC5-1A63-4B71-8EE7-0C0AED79863B}" srcOrd="1" destOrd="0" parTransId="{0EC905BB-02D4-44B1-8E94-D66317D27853}" sibTransId="{2EA58028-5320-4735-8E6A-0D3756E2A5AA}"/>
    <dgm:cxn modelId="{D2FDFC08-0C08-4361-AF5F-38C7104CF315}" type="presOf" srcId="{AEEEB601-5922-4016-8606-6BC1CE7F0874}" destId="{6F872BBF-0925-417E-A9F1-0D8BBF13D70C}" srcOrd="0" destOrd="0" presId="urn:microsoft.com/office/officeart/2008/layout/RadialCluster"/>
    <dgm:cxn modelId="{07CEEB02-B4A1-4CAE-BECB-430932B07DA6}" type="presOf" srcId="{E56983DA-1CBD-4CA3-B7B6-C73A4D2F147E}" destId="{527E4960-9181-47DC-96AE-079B7FBE2283}" srcOrd="0" destOrd="0" presId="urn:microsoft.com/office/officeart/2008/layout/RadialCluster"/>
    <dgm:cxn modelId="{76F25727-A0BC-42C3-8C1E-7400886B8E6B}" type="presParOf" srcId="{497396CD-5B82-4913-B4D9-CFA6DCB439ED}" destId="{2502430F-D6E7-45D0-BDC8-9F660D871D12}" srcOrd="0" destOrd="0" presId="urn:microsoft.com/office/officeart/2008/layout/RadialCluster"/>
    <dgm:cxn modelId="{5793E5F1-8F87-40F9-9C4F-FD92CB7FC72B}" type="presParOf" srcId="{2502430F-D6E7-45D0-BDC8-9F660D871D12}" destId="{6F872BBF-0925-417E-A9F1-0D8BBF13D70C}" srcOrd="0" destOrd="0" presId="urn:microsoft.com/office/officeart/2008/layout/RadialCluster"/>
    <dgm:cxn modelId="{0B06A5A5-2DFB-4B7B-A93A-8EB0963B76FA}" type="presParOf" srcId="{2502430F-D6E7-45D0-BDC8-9F660D871D12}" destId="{01A0227A-9ACF-4117-B4FC-4EC2EAD8E3B3}" srcOrd="1" destOrd="0" presId="urn:microsoft.com/office/officeart/2008/layout/RadialCluster"/>
    <dgm:cxn modelId="{85F19ACE-B719-4F27-B12E-A54C5A606287}" type="presParOf" srcId="{2502430F-D6E7-45D0-BDC8-9F660D871D12}" destId="{D6593A7F-D8B7-425D-BF00-1BD918B52BB1}" srcOrd="2" destOrd="0" presId="urn:microsoft.com/office/officeart/2008/layout/RadialCluster"/>
    <dgm:cxn modelId="{390D64AE-955D-4307-9136-9C646FDB208F}" type="presParOf" srcId="{2502430F-D6E7-45D0-BDC8-9F660D871D12}" destId="{009F05BF-8F9C-43C2-8203-049A320BEEDE}" srcOrd="3" destOrd="0" presId="urn:microsoft.com/office/officeart/2008/layout/RadialCluster"/>
    <dgm:cxn modelId="{44D831F3-CE80-466C-B564-76D9F7E65192}" type="presParOf" srcId="{2502430F-D6E7-45D0-BDC8-9F660D871D12}" destId="{527E4960-9181-47DC-96AE-079B7FBE2283}" srcOrd="4" destOrd="0" presId="urn:microsoft.com/office/officeart/2008/layout/RadialCluster"/>
    <dgm:cxn modelId="{80F8C60E-6FB1-4F73-AB68-C42A3B5EB854}" type="presParOf" srcId="{2502430F-D6E7-45D0-BDC8-9F660D871D12}" destId="{B58C9BC2-E003-47F2-95D0-8D8380907E1A}" srcOrd="5" destOrd="0" presId="urn:microsoft.com/office/officeart/2008/layout/RadialCluster"/>
    <dgm:cxn modelId="{07A8C71D-A063-4FEF-A34E-A84E9EA735E5}" type="presParOf" srcId="{2502430F-D6E7-45D0-BDC8-9F660D871D12}" destId="{AAA62552-9397-4D14-BD91-9C1D5D862CF3}"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872BBF-0925-417E-A9F1-0D8BBF13D70C}">
      <dsp:nvSpPr>
        <dsp:cNvPr id="0" name=""/>
        <dsp:cNvSpPr/>
      </dsp:nvSpPr>
      <dsp:spPr>
        <a:xfrm>
          <a:off x="3345140" y="2169280"/>
          <a:ext cx="3112816" cy="611277"/>
        </a:xfrm>
        <a:prstGeom prst="round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GB" sz="1800" kern="1200" dirty="0">
              <a:solidFill>
                <a:sysClr val="windowText" lastClr="000000"/>
              </a:solidFill>
              <a:latin typeface="Times New Roman" panose="02020603050405020304" pitchFamily="18" charset="0"/>
              <a:cs typeface="Times New Roman" panose="02020603050405020304" pitchFamily="18" charset="0"/>
            </a:rPr>
            <a:t>Programme Steering Group</a:t>
          </a:r>
        </a:p>
      </dsp:txBody>
      <dsp:txXfrm>
        <a:off x="3374980" y="2199120"/>
        <a:ext cx="3053136" cy="551597"/>
      </dsp:txXfrm>
    </dsp:sp>
    <dsp:sp modelId="{01A0227A-9ACF-4117-B4FC-4EC2EAD8E3B3}">
      <dsp:nvSpPr>
        <dsp:cNvPr id="0" name=""/>
        <dsp:cNvSpPr/>
      </dsp:nvSpPr>
      <dsp:spPr>
        <a:xfrm rot="16217739">
          <a:off x="4333919" y="1597128"/>
          <a:ext cx="1144317" cy="0"/>
        </a:xfrm>
        <a:custGeom>
          <a:avLst/>
          <a:gdLst/>
          <a:ahLst/>
          <a:cxnLst/>
          <a:rect l="0" t="0" r="0" b="0"/>
          <a:pathLst>
            <a:path>
              <a:moveTo>
                <a:pt x="0" y="0"/>
              </a:moveTo>
              <a:lnTo>
                <a:pt x="1144317" y="0"/>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593A7F-D8B7-425D-BF00-1BD918B52BB1}">
      <dsp:nvSpPr>
        <dsp:cNvPr id="0" name=""/>
        <dsp:cNvSpPr/>
      </dsp:nvSpPr>
      <dsp:spPr>
        <a:xfrm>
          <a:off x="3677962" y="216410"/>
          <a:ext cx="2466309" cy="808567"/>
        </a:xfrm>
        <a:prstGeom prst="roundRect">
          <a:avLst/>
        </a:prstGeom>
        <a:gradFill rotWithShape="0">
          <a:gsLst>
            <a:gs pos="0">
              <a:schemeClr val="accent5">
                <a:hueOff val="2944118"/>
                <a:satOff val="9586"/>
                <a:lumOff val="3333"/>
                <a:alphaOff val="0"/>
                <a:shade val="85000"/>
                <a:satMod val="130000"/>
              </a:schemeClr>
            </a:gs>
            <a:gs pos="34000">
              <a:schemeClr val="accent5">
                <a:hueOff val="2944118"/>
                <a:satOff val="9586"/>
                <a:lumOff val="3333"/>
                <a:alphaOff val="0"/>
                <a:shade val="87000"/>
                <a:satMod val="125000"/>
              </a:schemeClr>
            </a:gs>
            <a:gs pos="70000">
              <a:schemeClr val="accent5">
                <a:hueOff val="2944118"/>
                <a:satOff val="9586"/>
                <a:lumOff val="3333"/>
                <a:alphaOff val="0"/>
                <a:tint val="100000"/>
                <a:shade val="90000"/>
                <a:satMod val="130000"/>
              </a:schemeClr>
            </a:gs>
            <a:gs pos="100000">
              <a:schemeClr val="accent5">
                <a:hueOff val="2944118"/>
                <a:satOff val="9586"/>
                <a:lumOff val="3333"/>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GB" sz="1800" kern="1200">
              <a:solidFill>
                <a:sysClr val="windowText" lastClr="000000"/>
              </a:solidFill>
              <a:latin typeface="Times New Roman" panose="02020603050405020304" pitchFamily="18" charset="0"/>
              <a:cs typeface="Times New Roman" panose="02020603050405020304" pitchFamily="18" charset="0"/>
            </a:rPr>
            <a:t>ICOS Board </a:t>
          </a:r>
          <a:r>
            <a:rPr lang="en-GB" sz="1200" kern="1200">
              <a:solidFill>
                <a:sysClr val="windowText" lastClr="000000"/>
              </a:solidFill>
              <a:latin typeface="Times New Roman" panose="02020603050405020304" pitchFamily="18" charset="0"/>
              <a:cs typeface="Times New Roman" panose="02020603050405020304" pitchFamily="18" charset="0"/>
            </a:rPr>
            <a:t>(responsible body)</a:t>
          </a:r>
        </a:p>
      </dsp:txBody>
      <dsp:txXfrm>
        <a:off x="3717433" y="255881"/>
        <a:ext cx="2387367" cy="729625"/>
      </dsp:txXfrm>
    </dsp:sp>
    <dsp:sp modelId="{009F05BF-8F9C-43C2-8203-049A320BEEDE}">
      <dsp:nvSpPr>
        <dsp:cNvPr id="0" name=""/>
        <dsp:cNvSpPr/>
      </dsp:nvSpPr>
      <dsp:spPr>
        <a:xfrm rot="1613039">
          <a:off x="5452596" y="2997357"/>
          <a:ext cx="958898" cy="0"/>
        </a:xfrm>
        <a:custGeom>
          <a:avLst/>
          <a:gdLst/>
          <a:ahLst/>
          <a:cxnLst/>
          <a:rect l="0" t="0" r="0" b="0"/>
          <a:pathLst>
            <a:path>
              <a:moveTo>
                <a:pt x="0" y="0"/>
              </a:moveTo>
              <a:lnTo>
                <a:pt x="958898" y="0"/>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7E4960-9181-47DC-96AE-079B7FBE2283}">
      <dsp:nvSpPr>
        <dsp:cNvPr id="0" name=""/>
        <dsp:cNvSpPr/>
      </dsp:nvSpPr>
      <dsp:spPr>
        <a:xfrm>
          <a:off x="5824003" y="3214157"/>
          <a:ext cx="2666227" cy="808567"/>
        </a:xfrm>
        <a:prstGeom prst="roundRect">
          <a:avLst/>
        </a:prstGeom>
        <a:gradFill rotWithShape="0">
          <a:gsLst>
            <a:gs pos="0">
              <a:schemeClr val="accent5">
                <a:hueOff val="5888237"/>
                <a:satOff val="19172"/>
                <a:lumOff val="6667"/>
                <a:alphaOff val="0"/>
                <a:shade val="85000"/>
                <a:satMod val="130000"/>
              </a:schemeClr>
            </a:gs>
            <a:gs pos="34000">
              <a:schemeClr val="accent5">
                <a:hueOff val="5888237"/>
                <a:satOff val="19172"/>
                <a:lumOff val="6667"/>
                <a:alphaOff val="0"/>
                <a:shade val="87000"/>
                <a:satMod val="125000"/>
              </a:schemeClr>
            </a:gs>
            <a:gs pos="70000">
              <a:schemeClr val="accent5">
                <a:hueOff val="5888237"/>
                <a:satOff val="19172"/>
                <a:lumOff val="6667"/>
                <a:alphaOff val="0"/>
                <a:tint val="100000"/>
                <a:shade val="90000"/>
                <a:satMod val="130000"/>
              </a:schemeClr>
            </a:gs>
            <a:gs pos="100000">
              <a:schemeClr val="accent5">
                <a:hueOff val="5888237"/>
                <a:satOff val="19172"/>
                <a:lumOff val="6667"/>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GB" sz="1800" kern="1200">
              <a:solidFill>
                <a:sysClr val="windowText" lastClr="000000"/>
              </a:solidFill>
              <a:latin typeface="Times New Roman" panose="02020603050405020304" pitchFamily="18" charset="0"/>
              <a:cs typeface="Times New Roman" panose="02020603050405020304" pitchFamily="18" charset="0"/>
            </a:rPr>
            <a:t>Programme Reference Group</a:t>
          </a:r>
        </a:p>
      </dsp:txBody>
      <dsp:txXfrm>
        <a:off x="5863474" y="3253628"/>
        <a:ext cx="2587285" cy="729625"/>
      </dsp:txXfrm>
    </dsp:sp>
    <dsp:sp modelId="{B58C9BC2-E003-47F2-95D0-8D8380907E1A}">
      <dsp:nvSpPr>
        <dsp:cNvPr id="0" name=""/>
        <dsp:cNvSpPr/>
      </dsp:nvSpPr>
      <dsp:spPr>
        <a:xfrm rot="9012632">
          <a:off x="3552550" y="2997357"/>
          <a:ext cx="872760" cy="0"/>
        </a:xfrm>
        <a:custGeom>
          <a:avLst/>
          <a:gdLst/>
          <a:ahLst/>
          <a:cxnLst/>
          <a:rect l="0" t="0" r="0" b="0"/>
          <a:pathLst>
            <a:path>
              <a:moveTo>
                <a:pt x="0" y="0"/>
              </a:moveTo>
              <a:lnTo>
                <a:pt x="872760" y="0"/>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A62552-9397-4D14-BD91-9C1D5D862CF3}">
      <dsp:nvSpPr>
        <dsp:cNvPr id="0" name=""/>
        <dsp:cNvSpPr/>
      </dsp:nvSpPr>
      <dsp:spPr>
        <a:xfrm>
          <a:off x="1807047" y="3214157"/>
          <a:ext cx="2193894" cy="808567"/>
        </a:xfrm>
        <a:prstGeom prst="roundRect">
          <a:avLst/>
        </a:prstGeom>
        <a:gradFill rotWithShape="0">
          <a:gsLst>
            <a:gs pos="0">
              <a:schemeClr val="accent5">
                <a:hueOff val="8832355"/>
                <a:satOff val="28758"/>
                <a:lumOff val="10000"/>
                <a:alphaOff val="0"/>
                <a:shade val="85000"/>
                <a:satMod val="130000"/>
              </a:schemeClr>
            </a:gs>
            <a:gs pos="34000">
              <a:schemeClr val="accent5">
                <a:hueOff val="8832355"/>
                <a:satOff val="28758"/>
                <a:lumOff val="10000"/>
                <a:alphaOff val="0"/>
                <a:shade val="87000"/>
                <a:satMod val="125000"/>
              </a:schemeClr>
            </a:gs>
            <a:gs pos="70000">
              <a:schemeClr val="accent5">
                <a:hueOff val="8832355"/>
                <a:satOff val="28758"/>
                <a:lumOff val="10000"/>
                <a:alphaOff val="0"/>
                <a:tint val="100000"/>
                <a:shade val="90000"/>
                <a:satMod val="130000"/>
              </a:schemeClr>
            </a:gs>
            <a:gs pos="100000">
              <a:schemeClr val="accent5">
                <a:hueOff val="8832355"/>
                <a:satOff val="28758"/>
                <a:lumOff val="1000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GB" sz="1800" kern="1200">
              <a:solidFill>
                <a:sysClr val="windowText" lastClr="000000"/>
              </a:solidFill>
              <a:latin typeface="Times New Roman" panose="02020603050405020304" pitchFamily="18" charset="0"/>
              <a:cs typeface="Times New Roman" panose="02020603050405020304" pitchFamily="18" charset="0"/>
            </a:rPr>
            <a:t>Staff Team</a:t>
          </a:r>
        </a:p>
      </dsp:txBody>
      <dsp:txXfrm>
        <a:off x="1846518" y="3253628"/>
        <a:ext cx="2114952" cy="729625"/>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573EBD-0C28-4270-AFF9-AED56940372A}" type="datetimeFigureOut">
              <a:rPr lang="en-GB" smtClean="0"/>
              <a:t>03/10/2019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D6A505-4762-423B-A28C-BF8210D4E488}" type="slidenum">
              <a:rPr lang="en-GB" smtClean="0"/>
              <a:t>‹#›</a:t>
            </a:fld>
            <a:endParaRPr lang="en-GB"/>
          </a:p>
        </p:txBody>
      </p:sp>
    </p:spTree>
    <p:extLst>
      <p:ext uri="{BB962C8B-B14F-4D97-AF65-F5344CB8AC3E}">
        <p14:creationId xmlns:p14="http://schemas.microsoft.com/office/powerpoint/2010/main" val="4024661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ED6A505-4762-423B-A28C-BF8210D4E488}" type="slidenum">
              <a:rPr lang="en-GB" smtClean="0"/>
              <a:t>1</a:t>
            </a:fld>
            <a:endParaRPr lang="en-GB"/>
          </a:p>
        </p:txBody>
      </p:sp>
    </p:spTree>
    <p:extLst>
      <p:ext uri="{BB962C8B-B14F-4D97-AF65-F5344CB8AC3E}">
        <p14:creationId xmlns:p14="http://schemas.microsoft.com/office/powerpoint/2010/main" val="3835267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EDFA93-7DC4-4758-9983-541D7CF8D494}" type="datetimeFigureOut">
              <a:rPr lang="en-GB" smtClean="0"/>
              <a:t>03/10/2019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05296A-754D-45AE-912F-96F1032D4041}"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0386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DFA93-7DC4-4758-9983-541D7CF8D494}" type="datetimeFigureOut">
              <a:rPr lang="en-GB" smtClean="0"/>
              <a:t>03/10/2019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05296A-754D-45AE-912F-96F1032D4041}" type="slidenum">
              <a:rPr lang="en-GB" smtClean="0"/>
              <a:t>‹#›</a:t>
            </a:fld>
            <a:endParaRPr lang="en-GB"/>
          </a:p>
        </p:txBody>
      </p:sp>
    </p:spTree>
    <p:extLst>
      <p:ext uri="{BB962C8B-B14F-4D97-AF65-F5344CB8AC3E}">
        <p14:creationId xmlns:p14="http://schemas.microsoft.com/office/powerpoint/2010/main" val="3273091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DFA93-7DC4-4758-9983-541D7CF8D494}" type="datetimeFigureOut">
              <a:rPr lang="en-GB" smtClean="0"/>
              <a:t>03/10/2019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05296A-754D-45AE-912F-96F1032D4041}" type="slidenum">
              <a:rPr lang="en-GB" smtClean="0"/>
              <a:t>‹#›</a:t>
            </a:fld>
            <a:endParaRPr lang="en-GB"/>
          </a:p>
        </p:txBody>
      </p:sp>
    </p:spTree>
    <p:extLst>
      <p:ext uri="{BB962C8B-B14F-4D97-AF65-F5344CB8AC3E}">
        <p14:creationId xmlns:p14="http://schemas.microsoft.com/office/powerpoint/2010/main" val="3780976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DFA93-7DC4-4758-9983-541D7CF8D494}" type="datetimeFigureOut">
              <a:rPr lang="en-GB" smtClean="0"/>
              <a:t>03/10/2019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05296A-754D-45AE-912F-96F1032D4041}" type="slidenum">
              <a:rPr lang="en-GB" smtClean="0"/>
              <a:t>‹#›</a:t>
            </a:fld>
            <a:endParaRPr lang="en-GB"/>
          </a:p>
        </p:txBody>
      </p:sp>
    </p:spTree>
    <p:extLst>
      <p:ext uri="{BB962C8B-B14F-4D97-AF65-F5344CB8AC3E}">
        <p14:creationId xmlns:p14="http://schemas.microsoft.com/office/powerpoint/2010/main" val="870824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EDFA93-7DC4-4758-9983-541D7CF8D494}" type="datetimeFigureOut">
              <a:rPr lang="en-GB" smtClean="0"/>
              <a:t>03/10/2019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05296A-754D-45AE-912F-96F1032D4041}"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2062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EDFA93-7DC4-4758-9983-541D7CF8D494}" type="datetimeFigureOut">
              <a:rPr lang="en-GB" smtClean="0"/>
              <a:t>03/10/2019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05296A-754D-45AE-912F-96F1032D4041}" type="slidenum">
              <a:rPr lang="en-GB" smtClean="0"/>
              <a:t>‹#›</a:t>
            </a:fld>
            <a:endParaRPr lang="en-GB"/>
          </a:p>
        </p:txBody>
      </p:sp>
    </p:spTree>
    <p:extLst>
      <p:ext uri="{BB962C8B-B14F-4D97-AF65-F5344CB8AC3E}">
        <p14:creationId xmlns:p14="http://schemas.microsoft.com/office/powerpoint/2010/main" val="888377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EDFA93-7DC4-4758-9983-541D7CF8D494}" type="datetimeFigureOut">
              <a:rPr lang="en-GB" smtClean="0"/>
              <a:t>03/10/2019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05296A-754D-45AE-912F-96F1032D4041}" type="slidenum">
              <a:rPr lang="en-GB" smtClean="0"/>
              <a:t>‹#›</a:t>
            </a:fld>
            <a:endParaRPr lang="en-GB"/>
          </a:p>
        </p:txBody>
      </p:sp>
    </p:spTree>
    <p:extLst>
      <p:ext uri="{BB962C8B-B14F-4D97-AF65-F5344CB8AC3E}">
        <p14:creationId xmlns:p14="http://schemas.microsoft.com/office/powerpoint/2010/main" val="2591221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EDFA93-7DC4-4758-9983-541D7CF8D494}" type="datetimeFigureOut">
              <a:rPr lang="en-GB" smtClean="0"/>
              <a:t>03/10/2019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05296A-754D-45AE-912F-96F1032D4041}" type="slidenum">
              <a:rPr lang="en-GB" smtClean="0"/>
              <a:t>‹#›</a:t>
            </a:fld>
            <a:endParaRPr lang="en-GB"/>
          </a:p>
        </p:txBody>
      </p:sp>
    </p:spTree>
    <p:extLst>
      <p:ext uri="{BB962C8B-B14F-4D97-AF65-F5344CB8AC3E}">
        <p14:creationId xmlns:p14="http://schemas.microsoft.com/office/powerpoint/2010/main" val="3879017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EDFA93-7DC4-4758-9983-541D7CF8D494}" type="datetimeFigureOut">
              <a:rPr lang="en-GB" smtClean="0"/>
              <a:t>03/10/2019</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4E05296A-754D-45AE-912F-96F1032D4041}" type="slidenum">
              <a:rPr lang="en-GB" smtClean="0"/>
              <a:t>‹#›</a:t>
            </a:fld>
            <a:endParaRPr lang="en-GB"/>
          </a:p>
        </p:txBody>
      </p:sp>
    </p:spTree>
    <p:extLst>
      <p:ext uri="{BB962C8B-B14F-4D97-AF65-F5344CB8AC3E}">
        <p14:creationId xmlns:p14="http://schemas.microsoft.com/office/powerpoint/2010/main" val="4182180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9EDFA93-7DC4-4758-9983-541D7CF8D494}" type="datetimeFigureOut">
              <a:rPr lang="en-GB" smtClean="0"/>
              <a:t>03/10/2019</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E05296A-754D-45AE-912F-96F1032D4041}" type="slidenum">
              <a:rPr lang="en-GB" smtClean="0"/>
              <a:t>‹#›</a:t>
            </a:fld>
            <a:endParaRPr lang="en-GB"/>
          </a:p>
        </p:txBody>
      </p:sp>
    </p:spTree>
    <p:extLst>
      <p:ext uri="{BB962C8B-B14F-4D97-AF65-F5344CB8AC3E}">
        <p14:creationId xmlns:p14="http://schemas.microsoft.com/office/powerpoint/2010/main" val="3012858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EDFA93-7DC4-4758-9983-541D7CF8D494}" type="datetimeFigureOut">
              <a:rPr lang="en-GB" smtClean="0"/>
              <a:t>03/10/2019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05296A-754D-45AE-912F-96F1032D4041}" type="slidenum">
              <a:rPr lang="en-GB" smtClean="0"/>
              <a:t>‹#›</a:t>
            </a:fld>
            <a:endParaRPr lang="en-GB"/>
          </a:p>
        </p:txBody>
      </p:sp>
    </p:spTree>
    <p:extLst>
      <p:ext uri="{BB962C8B-B14F-4D97-AF65-F5344CB8AC3E}">
        <p14:creationId xmlns:p14="http://schemas.microsoft.com/office/powerpoint/2010/main" val="1888001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9EDFA93-7DC4-4758-9983-541D7CF8D494}" type="datetimeFigureOut">
              <a:rPr lang="en-GB" smtClean="0"/>
              <a:t>03/10/2019</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E05296A-754D-45AE-912F-96F1032D4041}"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47791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michal@icos.org.uk"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4463" y="1977753"/>
            <a:ext cx="9144000" cy="2387600"/>
          </a:xfrm>
        </p:spPr>
        <p:txBody>
          <a:bodyPr/>
          <a:lstStyle/>
          <a:p>
            <a:pPr algn="ctr"/>
            <a:r>
              <a:rPr lang="en-GB" dirty="0"/>
              <a:t>BACK IN CONTROL</a:t>
            </a:r>
          </a:p>
        </p:txBody>
      </p:sp>
      <p:sp>
        <p:nvSpPr>
          <p:cNvPr id="3" name="Subtitle 2"/>
          <p:cNvSpPr>
            <a:spLocks noGrp="1"/>
          </p:cNvSpPr>
          <p:nvPr>
            <p:ph type="subTitle" idx="1"/>
          </p:nvPr>
        </p:nvSpPr>
        <p:spPr>
          <a:xfrm>
            <a:off x="2740063" y="4340329"/>
            <a:ext cx="6831673" cy="1086237"/>
          </a:xfrm>
        </p:spPr>
        <p:txBody>
          <a:bodyPr/>
          <a:lstStyle/>
          <a:p>
            <a:pPr algn="ctr"/>
            <a:r>
              <a:rPr lang="en-GB" sz="1800" dirty="0"/>
              <a:t>Victim no more</a:t>
            </a:r>
          </a:p>
          <a:p>
            <a:pPr algn="ctr"/>
            <a:r>
              <a:rPr lang="en-GB" dirty="0"/>
              <a:t>a quick guide to the service we offer</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80563" y="5831890"/>
            <a:ext cx="1039813" cy="8937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818610"/>
            <a:ext cx="2124075" cy="103939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Oval 3"/>
          <p:cNvSpPr/>
          <p:nvPr/>
        </p:nvSpPr>
        <p:spPr>
          <a:xfrm>
            <a:off x="4699084" y="5272087"/>
            <a:ext cx="2574758" cy="145356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5108158" y="5814204"/>
            <a:ext cx="1756610" cy="369332"/>
          </a:xfrm>
          <a:prstGeom prst="rect">
            <a:avLst/>
          </a:prstGeom>
          <a:noFill/>
        </p:spPr>
        <p:txBody>
          <a:bodyPr wrap="square" rtlCol="0">
            <a:spAutoFit/>
          </a:bodyPr>
          <a:lstStyle/>
          <a:p>
            <a:pPr algn="ctr"/>
            <a:r>
              <a:rPr lang="en-GB" dirty="0">
                <a:latin typeface="Times New Roman" panose="02020603050405020304" pitchFamily="18" charset="0"/>
                <a:cs typeface="Times New Roman" panose="02020603050405020304" pitchFamily="18" charset="0"/>
              </a:rPr>
              <a:t>Empowerment</a:t>
            </a:r>
          </a:p>
        </p:txBody>
      </p:sp>
    </p:spTree>
    <p:extLst>
      <p:ext uri="{BB962C8B-B14F-4D97-AF65-F5344CB8AC3E}">
        <p14:creationId xmlns:p14="http://schemas.microsoft.com/office/powerpoint/2010/main" val="2081314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Offering victims, holistic support.</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Providing meaningful and purposeful support as some victims had faced horrific abuse.</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Helping victims to become resilient by reporting the abuse and leaving the intolerable context they find themselves in.</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Offering advocacy support as this will enable to report crimes.</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Offering victims an initial skills support plan which outlines, objectives and how this will be measured in order for them to succeed.</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Referring victims to outside agencies to ensure they receive the support they require and follow up to ensure the transition is going smoothly.</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Utilising volunteers who will benefit from giving back to the community.</a:t>
            </a:r>
          </a:p>
          <a:p>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0563" y="5831890"/>
            <a:ext cx="1039813" cy="8937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27932"/>
            <a:ext cx="2105025" cy="103006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724797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Times New Roman" panose="02020603050405020304" pitchFamily="18" charset="0"/>
                <a:cs typeface="Times New Roman" panose="02020603050405020304" pitchFamily="18" charset="0"/>
              </a:rPr>
              <a:t>How the aims of the project will be measured</a:t>
            </a:r>
            <a:endParaRPr lang="en-GB" dirty="0"/>
          </a:p>
        </p:txBody>
      </p:sp>
      <p:sp>
        <p:nvSpPr>
          <p:cNvPr id="3" name="Content Placeholder 2"/>
          <p:cNvSpPr>
            <a:spLocks noGrp="1"/>
          </p:cNvSpPr>
          <p:nvPr>
            <p:ph idx="1"/>
          </p:nvPr>
        </p:nvSpPr>
        <p:spPr/>
        <p:txBody>
          <a:bodyPr/>
          <a:lstStyle/>
          <a:p>
            <a:pPr algn="just">
              <a:lnSpc>
                <a:spcPct val="150000"/>
              </a:lnSpc>
            </a:pPr>
            <a:r>
              <a:rPr lang="en-GB" dirty="0">
                <a:latin typeface="Times New Roman" panose="02020603050405020304" pitchFamily="18" charset="0"/>
                <a:cs typeface="Times New Roman" panose="02020603050405020304" pitchFamily="18" charset="0"/>
              </a:rPr>
              <a:t>The experience and learning will be recorded in reports, and in the final project report, which will be available on our website and distributed through our strategic partners. The Project Reference Group will be involved in this work and will scrutinise the materials to ensure the voices of project beneficiaries is heard</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0563" y="5831890"/>
            <a:ext cx="1039813" cy="8937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37254"/>
            <a:ext cx="2085975" cy="10207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648444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The three-year programme</a:t>
            </a:r>
          </a:p>
        </p:txBody>
      </p:sp>
      <p:sp>
        <p:nvSpPr>
          <p:cNvPr id="3" name="Content Placeholder 2"/>
          <p:cNvSpPr>
            <a:spLocks noGrp="1"/>
          </p:cNvSpPr>
          <p:nvPr>
            <p:ph idx="1"/>
          </p:nvPr>
        </p:nvSpPr>
        <p:spPr/>
        <p:txBody>
          <a:bodyPr>
            <a:normAutofit lnSpcReduction="10000"/>
          </a:bodyPr>
          <a:lstStyle/>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Raising awareness of modern-day slavery and workplace exploitation issues</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Holding conferences and meetings.</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Designing advertisements and delivering partnership meetings in order to ensure everyone is aware of the project.</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The Project Steering Group (PSG): which include a target of 10 participants.</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Sharing collaborative practice with relevant partners in order to tackle slavery and workplace exploitation.</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Working closely with victims of exploitation.</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Organising themed events.</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Recruiting volunteers, who we expect will volunteer for at least 2-3 months.</a:t>
            </a:r>
          </a:p>
          <a:p>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0563" y="5831890"/>
            <a:ext cx="1039813" cy="8937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32593"/>
            <a:ext cx="2095500" cy="10254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568550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dirty="0">
                <a:latin typeface="Times New Roman" panose="02020603050405020304" pitchFamily="18" charset="0"/>
                <a:cs typeface="Times New Roman" panose="02020603050405020304" pitchFamily="18" charset="0"/>
              </a:rPr>
              <a:t>What we are going to achieve</a:t>
            </a:r>
          </a:p>
        </p:txBody>
      </p:sp>
      <p:sp>
        <p:nvSpPr>
          <p:cNvPr id="3" name="Content Placeholder 2"/>
          <p:cNvSpPr>
            <a:spLocks noGrp="1"/>
          </p:cNvSpPr>
          <p:nvPr>
            <p:ph idx="1"/>
          </p:nvPr>
        </p:nvSpPr>
        <p:spPr/>
        <p:txBody>
          <a:bodyPr/>
          <a:lstStyle/>
          <a:p>
            <a:pPr algn="just"/>
            <a:r>
              <a:rPr lang="en-GB" dirty="0">
                <a:latin typeface="Times New Roman" panose="02020603050405020304" pitchFamily="18" charset="0"/>
                <a:cs typeface="Times New Roman" panose="02020603050405020304" pitchFamily="18" charset="0"/>
              </a:rPr>
              <a:t>Engage with beneficiaries to encourage them to access our support.</a:t>
            </a:r>
          </a:p>
          <a:p>
            <a:pPr algn="just"/>
            <a:r>
              <a:rPr lang="en-GB" dirty="0">
                <a:latin typeface="Times New Roman" panose="02020603050405020304" pitchFamily="18" charset="0"/>
                <a:cs typeface="Times New Roman" panose="02020603050405020304" pitchFamily="18" charset="0"/>
              </a:rPr>
              <a:t>We will manage the project effectively in order to ensure that a quality service is achieved.</a:t>
            </a:r>
          </a:p>
          <a:p>
            <a:pPr algn="just"/>
            <a:r>
              <a:rPr lang="en-GB" dirty="0">
                <a:latin typeface="Times New Roman" panose="02020603050405020304" pitchFamily="18" charset="0"/>
                <a:cs typeface="Times New Roman" panose="02020603050405020304" pitchFamily="18" charset="0"/>
              </a:rPr>
              <a:t>The project will involve between 5-12 beneficiaries.</a:t>
            </a:r>
          </a:p>
          <a:p>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0563" y="5831890"/>
            <a:ext cx="1039813" cy="8937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5827932"/>
            <a:ext cx="2105025" cy="103006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902313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About us</a:t>
            </a:r>
          </a:p>
        </p:txBody>
      </p:sp>
      <p:sp>
        <p:nvSpPr>
          <p:cNvPr id="3" name="Content Placeholder 2"/>
          <p:cNvSpPr>
            <a:spLocks noGrp="1"/>
          </p:cNvSpPr>
          <p:nvPr>
            <p:ph sz="half" idx="1"/>
          </p:nvPr>
        </p:nvSpPr>
        <p:spPr/>
        <p:txBody>
          <a:bodyPr>
            <a:noAutofit/>
          </a:bodyPr>
          <a:lstStyle/>
          <a:p>
            <a:pPr algn="just">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 We are a registered charity and has been running for the last 2009.</a:t>
            </a:r>
          </a:p>
          <a:p>
            <a:pPr algn="just">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 Our purpose is to bring individuals and communities together.</a:t>
            </a:r>
          </a:p>
          <a:p>
            <a:pPr algn="just">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 This in particular benefits the local community, minority and ethnic people.</a:t>
            </a:r>
          </a:p>
          <a:p>
            <a:pPr algn="just">
              <a:buFont typeface="Arial" panose="020B0604020202020204" pitchFamily="34" charset="0"/>
              <a:buChar char="•"/>
            </a:pPr>
            <a:r>
              <a:rPr lang="en-GB" sz="1400" dirty="0" smtClean="0">
                <a:latin typeface="Times New Roman" panose="02020603050405020304" pitchFamily="18" charset="0"/>
                <a:cs typeface="Times New Roman" panose="02020603050405020304" pitchFamily="18" charset="0"/>
              </a:rPr>
              <a:t>Focuses </a:t>
            </a:r>
            <a:r>
              <a:rPr lang="en-GB" sz="1400" dirty="0">
                <a:latin typeface="Times New Roman" panose="02020603050405020304" pitchFamily="18" charset="0"/>
                <a:cs typeface="Times New Roman" panose="02020603050405020304" pitchFamily="18" charset="0"/>
              </a:rPr>
              <a:t>on working with Eastern </a:t>
            </a:r>
            <a:r>
              <a:rPr lang="en-GB" sz="1400" dirty="0" smtClean="0">
                <a:latin typeface="Times New Roman" panose="02020603050405020304" pitchFamily="18" charset="0"/>
                <a:cs typeface="Times New Roman" panose="02020603050405020304" pitchFamily="18" charset="0"/>
              </a:rPr>
              <a:t>Europeans; </a:t>
            </a:r>
            <a:r>
              <a:rPr lang="en-GB" sz="1400" dirty="0">
                <a:latin typeface="Times New Roman" panose="02020603050405020304" pitchFamily="18" charset="0"/>
                <a:cs typeface="Times New Roman" panose="02020603050405020304" pitchFamily="18" charset="0"/>
              </a:rPr>
              <a:t>people from Poland, as well as refugees. </a:t>
            </a:r>
          </a:p>
          <a:p>
            <a:pPr algn="just">
              <a:buFont typeface="Arial" panose="020B0604020202020204" pitchFamily="34" charset="0"/>
              <a:buChar char="•"/>
            </a:pPr>
            <a:endParaRPr lang="en-GB" sz="1400"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GB" sz="1400" dirty="0" smtClean="0">
                <a:latin typeface="Times New Roman" panose="02020603050405020304" pitchFamily="18" charset="0"/>
                <a:cs typeface="Times New Roman" panose="02020603050405020304" pitchFamily="18" charset="0"/>
              </a:rPr>
              <a:t>Primarily </a:t>
            </a:r>
            <a:r>
              <a:rPr lang="en-GB" sz="1400" dirty="0">
                <a:latin typeface="Times New Roman" panose="02020603050405020304" pitchFamily="18" charset="0"/>
                <a:cs typeface="Times New Roman" panose="02020603050405020304" pitchFamily="18" charset="0"/>
              </a:rPr>
              <a:t>focusing on intercultural understanding and awareness.</a:t>
            </a:r>
          </a:p>
          <a:p>
            <a:pPr algn="just">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 Carrying out prevention by addressing issues as soon as possible in order for people to lead fulfilling lives. </a:t>
            </a:r>
          </a:p>
          <a:p>
            <a:pPr algn="just">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 Offering Information, Advice and Guidance which other statutory providers do not offer any more an example being Healthy Steps or the Eastern European Support Project.</a:t>
            </a:r>
          </a:p>
        </p:txBody>
      </p:sp>
      <p:sp>
        <p:nvSpPr>
          <p:cNvPr id="6" name="Content Placeholder 5"/>
          <p:cNvSpPr>
            <a:spLocks noGrp="1"/>
          </p:cNvSpPr>
          <p:nvPr>
            <p:ph sz="half" idx="2"/>
          </p:nvPr>
        </p:nvSpPr>
        <p:spPr/>
        <p:txBody>
          <a:bodyPr>
            <a:normAutofit fontScale="70000" lnSpcReduction="20000"/>
          </a:bodyPr>
          <a:lstStyle/>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Providing support to report changes of circumstances to benefit claimants so that they do not receive overpayments and penalties.</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Helping families to register their children in school </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As an organisation we have supported many people who have experienced workplace exploitation. In November 2018 4 victims of workplace exploitation were interviewed. Some of the victims had also been physically abused.</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As far as we are aware we are the only organisation in Sunderland working closely with victims of workplace exploitation.</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As an organisation we are able to organise consultations, conferences and events</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Provide free training and education both formal and informal. The organisation has organised various art and cultural projects. For example, the Meet your neighbour Festival and the Made in Poland Festival.</a:t>
            </a:r>
          </a:p>
          <a:p>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0563" y="5831890"/>
            <a:ext cx="1039813" cy="8937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31890"/>
            <a:ext cx="2096937" cy="102611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507415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Project schematic</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063662"/>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Up-Down Arrow 6"/>
          <p:cNvSpPr/>
          <p:nvPr/>
        </p:nvSpPr>
        <p:spPr>
          <a:xfrm>
            <a:off x="5895475" y="2886869"/>
            <a:ext cx="200526" cy="1300120"/>
          </a:xfrm>
          <a:prstGeom prst="upDownArrow">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Left Arrow 7"/>
          <p:cNvSpPr/>
          <p:nvPr/>
        </p:nvSpPr>
        <p:spPr>
          <a:xfrm rot="1601021">
            <a:off x="6549189" y="4781622"/>
            <a:ext cx="1066800" cy="186690"/>
          </a:xfrm>
          <a:prstGeom prst="leftArrow">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Left Arrow 8"/>
          <p:cNvSpPr/>
          <p:nvPr/>
        </p:nvSpPr>
        <p:spPr>
          <a:xfrm>
            <a:off x="4963027" y="5377842"/>
            <a:ext cx="2065421" cy="231172"/>
          </a:xfrm>
          <a:prstGeom prst="leftArrow">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0" name="Left-Right Arrow 9"/>
          <p:cNvSpPr/>
          <p:nvPr/>
        </p:nvSpPr>
        <p:spPr>
          <a:xfrm rot="19643764">
            <a:off x="4566900" y="4810943"/>
            <a:ext cx="1012825" cy="177165"/>
          </a:xfrm>
          <a:prstGeom prst="leftRightArrow">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12"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980563" y="5831890"/>
            <a:ext cx="1039813" cy="8937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1"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5827932"/>
            <a:ext cx="2105025" cy="103006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118305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Contact </a:t>
            </a:r>
          </a:p>
        </p:txBody>
      </p:sp>
      <p:sp>
        <p:nvSpPr>
          <p:cNvPr id="3" name="Content Placeholder 2"/>
          <p:cNvSpPr>
            <a:spLocks noGrp="1"/>
          </p:cNvSpPr>
          <p:nvPr>
            <p:ph idx="1"/>
          </p:nvPr>
        </p:nvSpPr>
        <p:spPr/>
        <p:txBody>
          <a:bodyPr/>
          <a:lstStyle/>
          <a:p>
            <a:r>
              <a:rPr lang="en-GB" b="1" dirty="0">
                <a:latin typeface="Times New Roman" panose="02020603050405020304" pitchFamily="18" charset="0"/>
                <a:cs typeface="Times New Roman" panose="02020603050405020304" pitchFamily="18" charset="0"/>
              </a:rPr>
              <a:t>For more information and partnership opportunities please contact Michal Chantkowski, Project Manager:</a:t>
            </a:r>
            <a:endParaRPr lang="en-GB" dirty="0">
              <a:latin typeface="Times New Roman" panose="02020603050405020304" pitchFamily="18" charset="0"/>
              <a:cs typeface="Times New Roman" panose="02020603050405020304" pitchFamily="18" charset="0"/>
            </a:endParaRPr>
          </a:p>
          <a:p>
            <a:r>
              <a:rPr lang="en-GB" b="1" dirty="0">
                <a:latin typeface="Times New Roman" panose="02020603050405020304" pitchFamily="18" charset="0"/>
                <a:cs typeface="Times New Roman" panose="02020603050405020304" pitchFamily="18" charset="0"/>
              </a:rPr>
              <a:t>ICOS, 14 Foyle Street</a:t>
            </a:r>
            <a:endParaRPr lang="en-GB" dirty="0">
              <a:latin typeface="Times New Roman" panose="02020603050405020304" pitchFamily="18" charset="0"/>
              <a:cs typeface="Times New Roman" panose="02020603050405020304" pitchFamily="18" charset="0"/>
            </a:endParaRPr>
          </a:p>
          <a:p>
            <a:r>
              <a:rPr lang="en-GB" b="1" dirty="0">
                <a:latin typeface="Times New Roman" panose="02020603050405020304" pitchFamily="18" charset="0"/>
                <a:cs typeface="Times New Roman" panose="02020603050405020304" pitchFamily="18" charset="0"/>
              </a:rPr>
              <a:t>Sunderland</a:t>
            </a:r>
            <a:endParaRPr lang="en-GB" dirty="0">
              <a:latin typeface="Times New Roman" panose="02020603050405020304" pitchFamily="18" charset="0"/>
              <a:cs typeface="Times New Roman" panose="02020603050405020304" pitchFamily="18" charset="0"/>
            </a:endParaRPr>
          </a:p>
          <a:p>
            <a:r>
              <a:rPr lang="en-GB" b="1" dirty="0">
                <a:latin typeface="Times New Roman" panose="02020603050405020304" pitchFamily="18" charset="0"/>
                <a:cs typeface="Times New Roman" panose="02020603050405020304" pitchFamily="18" charset="0"/>
              </a:rPr>
              <a:t>Tyne and Wear</a:t>
            </a:r>
            <a:endParaRPr lang="en-GB" dirty="0">
              <a:latin typeface="Times New Roman" panose="02020603050405020304" pitchFamily="18" charset="0"/>
              <a:cs typeface="Times New Roman" panose="02020603050405020304" pitchFamily="18" charset="0"/>
            </a:endParaRPr>
          </a:p>
          <a:p>
            <a:r>
              <a:rPr lang="fr-FR" b="1" dirty="0">
                <a:latin typeface="Times New Roman" panose="02020603050405020304" pitchFamily="18" charset="0"/>
                <a:cs typeface="Times New Roman" panose="02020603050405020304" pitchFamily="18" charset="0"/>
              </a:rPr>
              <a:t>SR1 1LE</a:t>
            </a:r>
            <a:endParaRPr lang="en-GB" dirty="0">
              <a:latin typeface="Times New Roman" panose="02020603050405020304" pitchFamily="18" charset="0"/>
              <a:cs typeface="Times New Roman" panose="02020603050405020304" pitchFamily="18" charset="0"/>
            </a:endParaRPr>
          </a:p>
          <a:p>
            <a:r>
              <a:rPr lang="fr-FR" b="1" dirty="0" err="1">
                <a:latin typeface="Times New Roman" panose="02020603050405020304" pitchFamily="18" charset="0"/>
                <a:cs typeface="Times New Roman" panose="02020603050405020304" pitchFamily="18" charset="0"/>
              </a:rPr>
              <a:t>Telephone</a:t>
            </a:r>
            <a:r>
              <a:rPr lang="fr-FR" b="1" dirty="0">
                <a:latin typeface="Times New Roman" panose="02020603050405020304" pitchFamily="18" charset="0"/>
                <a:cs typeface="Times New Roman" panose="02020603050405020304" pitchFamily="18" charset="0"/>
              </a:rPr>
              <a:t>: 07596538482</a:t>
            </a:r>
            <a:endParaRPr lang="en-GB" dirty="0">
              <a:latin typeface="Times New Roman" panose="02020603050405020304" pitchFamily="18" charset="0"/>
              <a:cs typeface="Times New Roman" panose="02020603050405020304" pitchFamily="18" charset="0"/>
            </a:endParaRPr>
          </a:p>
          <a:p>
            <a:r>
              <a:rPr lang="fr-FR" b="1" u="sng" dirty="0">
                <a:latin typeface="Times New Roman" panose="02020603050405020304" pitchFamily="18" charset="0"/>
                <a:cs typeface="Times New Roman" panose="02020603050405020304" pitchFamily="18" charset="0"/>
                <a:hlinkClick r:id="rId2"/>
              </a:rPr>
              <a:t>michal@icos.org.uk</a:t>
            </a:r>
            <a:endParaRPr lang="en-GB" dirty="0">
              <a:latin typeface="Times New Roman" panose="02020603050405020304" pitchFamily="18" charset="0"/>
              <a:cs typeface="Times New Roman" panose="02020603050405020304" pitchFamily="18" charset="0"/>
            </a:endParaRPr>
          </a:p>
          <a:p>
            <a:endParaRPr lang="en-GB"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80563" y="5831890"/>
            <a:ext cx="1039813" cy="8937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832593"/>
            <a:ext cx="2095500" cy="10254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804483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Content</a:t>
            </a:r>
          </a:p>
        </p:txBody>
      </p:sp>
      <p:sp>
        <p:nvSpPr>
          <p:cNvPr id="3" name="Content Placeholder 2"/>
          <p:cNvSpPr>
            <a:spLocks noGrp="1"/>
          </p:cNvSpPr>
          <p:nvPr>
            <p:ph sz="half" idx="1"/>
          </p:nvPr>
        </p:nvSpPr>
        <p:spPr>
          <a:xfrm>
            <a:off x="1097280" y="2146523"/>
            <a:ext cx="4937760" cy="4023360"/>
          </a:xfrm>
        </p:spPr>
        <p:txBody>
          <a:bodyPr/>
          <a:lstStyle/>
          <a:p>
            <a:pPr algn="just"/>
            <a:r>
              <a:rPr lang="en-GB" dirty="0">
                <a:latin typeface="Times New Roman" panose="02020603050405020304" pitchFamily="18" charset="0"/>
                <a:cs typeface="Times New Roman" panose="02020603050405020304" pitchFamily="18" charset="0"/>
              </a:rPr>
              <a:t>1. Context</a:t>
            </a:r>
          </a:p>
          <a:p>
            <a:pPr algn="just"/>
            <a:r>
              <a:rPr lang="en-GB" dirty="0">
                <a:latin typeface="Times New Roman" panose="02020603050405020304" pitchFamily="18" charset="0"/>
                <a:cs typeface="Times New Roman" panose="02020603050405020304" pitchFamily="18" charset="0"/>
              </a:rPr>
              <a:t>2. Aim</a:t>
            </a:r>
          </a:p>
          <a:p>
            <a:pPr algn="just"/>
            <a:r>
              <a:rPr lang="en-GB" dirty="0">
                <a:latin typeface="Times New Roman" panose="02020603050405020304" pitchFamily="18" charset="0"/>
                <a:cs typeface="Times New Roman" panose="02020603050405020304" pitchFamily="18" charset="0"/>
              </a:rPr>
              <a:t>3. How we will engage participants</a:t>
            </a:r>
          </a:p>
          <a:p>
            <a:pPr algn="just"/>
            <a:r>
              <a:rPr lang="en-GB" dirty="0">
                <a:latin typeface="Times New Roman" panose="02020603050405020304" pitchFamily="18" charset="0"/>
                <a:cs typeface="Times New Roman" panose="02020603050405020304" pitchFamily="18" charset="0"/>
              </a:rPr>
              <a:t>4. How we will achieve this</a:t>
            </a:r>
          </a:p>
          <a:p>
            <a:pPr algn="just"/>
            <a:r>
              <a:rPr lang="en-GB" dirty="0">
                <a:latin typeface="Times New Roman" panose="02020603050405020304" pitchFamily="18" charset="0"/>
                <a:cs typeface="Times New Roman" panose="02020603050405020304" pitchFamily="18" charset="0"/>
              </a:rPr>
              <a:t>5. How the aims of the project will be measured</a:t>
            </a:r>
          </a:p>
        </p:txBody>
      </p:sp>
      <p:sp>
        <p:nvSpPr>
          <p:cNvPr id="4" name="Content Placeholder 3"/>
          <p:cNvSpPr>
            <a:spLocks noGrp="1"/>
          </p:cNvSpPr>
          <p:nvPr>
            <p:ph sz="half" idx="2"/>
          </p:nvPr>
        </p:nvSpPr>
        <p:spPr>
          <a:xfrm>
            <a:off x="6217920" y="2146523"/>
            <a:ext cx="4937760" cy="4023360"/>
          </a:xfrm>
        </p:spPr>
        <p:txBody>
          <a:bodyPr/>
          <a:lstStyle/>
          <a:p>
            <a:pPr algn="just"/>
            <a:r>
              <a:rPr lang="en-GB" dirty="0">
                <a:latin typeface="Times New Roman" panose="02020603050405020304" pitchFamily="18" charset="0"/>
                <a:cs typeface="Times New Roman" panose="02020603050405020304" pitchFamily="18" charset="0"/>
              </a:rPr>
              <a:t>6. The three-year programme</a:t>
            </a:r>
          </a:p>
          <a:p>
            <a:pPr algn="just"/>
            <a:r>
              <a:rPr lang="en-GB" dirty="0">
                <a:latin typeface="Times New Roman" panose="02020603050405020304" pitchFamily="18" charset="0"/>
                <a:cs typeface="Times New Roman" panose="02020603050405020304" pitchFamily="18" charset="0"/>
              </a:rPr>
              <a:t>7. What we are going to achieve</a:t>
            </a:r>
          </a:p>
          <a:p>
            <a:pPr algn="just"/>
            <a:r>
              <a:rPr lang="en-GB" dirty="0">
                <a:latin typeface="Times New Roman" panose="02020603050405020304" pitchFamily="18" charset="0"/>
                <a:cs typeface="Times New Roman" panose="02020603050405020304" pitchFamily="18" charset="0"/>
              </a:rPr>
              <a:t>8. About us</a:t>
            </a:r>
          </a:p>
          <a:p>
            <a:pPr algn="just"/>
            <a:r>
              <a:rPr lang="en-GB" dirty="0">
                <a:latin typeface="Times New Roman" panose="02020603050405020304" pitchFamily="18" charset="0"/>
                <a:cs typeface="Times New Roman" panose="02020603050405020304" pitchFamily="18" charset="0"/>
              </a:rPr>
              <a:t>9. Project schematic</a:t>
            </a:r>
          </a:p>
          <a:p>
            <a:pPr algn="just"/>
            <a:r>
              <a:rPr lang="en-GB" dirty="0">
                <a:latin typeface="Times New Roman" panose="02020603050405020304" pitchFamily="18" charset="0"/>
                <a:cs typeface="Times New Roman" panose="02020603050405020304" pitchFamily="18" charset="0"/>
              </a:rPr>
              <a:t>10. Contact</a:t>
            </a:r>
          </a:p>
          <a:p>
            <a:pPr marL="0" indent="0">
              <a:buNone/>
            </a:pPr>
            <a:endParaRPr lang="en-GB"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0563" y="5831890"/>
            <a:ext cx="1039813" cy="8937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31890"/>
            <a:ext cx="2096937" cy="102611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15304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Context</a:t>
            </a:r>
          </a:p>
        </p:txBody>
      </p:sp>
      <p:sp>
        <p:nvSpPr>
          <p:cNvPr id="3" name="Content Placeholder 2"/>
          <p:cNvSpPr>
            <a:spLocks noGrp="1"/>
          </p:cNvSpPr>
          <p:nvPr>
            <p:ph idx="1"/>
          </p:nvPr>
        </p:nvSpPr>
        <p:spPr/>
        <p:txBody>
          <a:bodyPr/>
          <a:lstStyle/>
          <a:p>
            <a:pPr>
              <a:lnSpc>
                <a:spcPct val="150000"/>
              </a:lnSpc>
            </a:pPr>
            <a:r>
              <a:rPr lang="en-GB" dirty="0">
                <a:latin typeface="Times New Roman" panose="02020603050405020304" pitchFamily="18" charset="0"/>
                <a:cs typeface="Times New Roman" panose="02020603050405020304" pitchFamily="18" charset="0"/>
              </a:rPr>
              <a:t>The Back in Control project is a three-year plan taking place between 2019-2022 and has been created by the International Organisation Community of Sunderland (led by people who are from the community they seek to represent) and in collaboration with several other organisations. At present people from the BME (Black and Minority Ethnic) groups residing in Sunderland are being exploited in the workplace and are victims of modern-day slavery.</a:t>
            </a:r>
          </a:p>
          <a:p>
            <a:pPr marL="0" indent="0">
              <a:buNone/>
            </a:pPr>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0563" y="5831890"/>
            <a:ext cx="1039813" cy="8937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32593"/>
            <a:ext cx="2095500" cy="10254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245815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8826"/>
            <a:ext cx="10058400" cy="1450757"/>
          </a:xfrm>
        </p:spPr>
        <p:txBody>
          <a:bodyPr/>
          <a:lstStyle/>
          <a:p>
            <a:r>
              <a:rPr lang="en-GB" dirty="0">
                <a:latin typeface="Times New Roman" panose="02020603050405020304" pitchFamily="18" charset="0"/>
                <a:cs typeface="Times New Roman" panose="02020603050405020304" pitchFamily="18" charset="0"/>
              </a:rPr>
              <a:t>Aims of the project</a:t>
            </a:r>
          </a:p>
        </p:txBody>
      </p:sp>
      <p:sp>
        <p:nvSpPr>
          <p:cNvPr id="3" name="Content Placeholder 2"/>
          <p:cNvSpPr>
            <a:spLocks noGrp="1"/>
          </p:cNvSpPr>
          <p:nvPr>
            <p:ph idx="1"/>
          </p:nvPr>
        </p:nvSpPr>
        <p:spPr>
          <a:xfrm>
            <a:off x="1097280" y="1910892"/>
            <a:ext cx="10515600" cy="5151645"/>
          </a:xfrm>
        </p:spPr>
        <p:txBody>
          <a:bodyPr>
            <a:normAutofit/>
          </a:bodyPr>
          <a:lstStyle/>
          <a:p>
            <a:pPr algn="just">
              <a:lnSpc>
                <a:spcPct val="110000"/>
              </a:lnSpc>
            </a:pPr>
            <a:r>
              <a:rPr lang="en-GB" dirty="0">
                <a:latin typeface="Times New Roman" panose="02020603050405020304" pitchFamily="18" charset="0"/>
                <a:cs typeface="Times New Roman" panose="02020603050405020304" pitchFamily="18" charset="0"/>
              </a:rPr>
              <a:t>The aim of the project is to support victims of modern day slavery, domestic violence and discrimination. Ensuring that the people who suffer from exploitation will have an increasing role in driving this project and become resilient and regain control of their lives.</a:t>
            </a:r>
          </a:p>
          <a:p>
            <a:pPr algn="just">
              <a:lnSpc>
                <a:spcPct val="110000"/>
              </a:lnSpc>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Providing the victims with improved access to employment.</a:t>
            </a:r>
          </a:p>
          <a:p>
            <a:pPr algn="just">
              <a:lnSpc>
                <a:spcPct val="110000"/>
              </a:lnSpc>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Victims will be able to regain control of their lives.</a:t>
            </a:r>
          </a:p>
          <a:p>
            <a:pPr algn="just">
              <a:lnSpc>
                <a:spcPct val="110000"/>
              </a:lnSpc>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Improved financial prospects for the victim</a:t>
            </a:r>
          </a:p>
          <a:p>
            <a:pPr algn="just">
              <a:lnSpc>
                <a:spcPct val="110000"/>
              </a:lnSpc>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Local organisations will be equipped in recognising when work place exploitation and slavery is taking place.</a:t>
            </a:r>
          </a:p>
          <a:p>
            <a:pPr algn="just">
              <a:lnSpc>
                <a:spcPct val="110000"/>
              </a:lnSpc>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New volunteers will be recruited and trained</a:t>
            </a:r>
          </a:p>
          <a:p>
            <a:endParaRPr lang="en-GB" dirty="0"/>
          </a:p>
        </p:txBody>
      </p:sp>
      <p:pic>
        <p:nvPicPr>
          <p:cNvPr id="2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0563" y="5831890"/>
            <a:ext cx="1039813" cy="8937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31890"/>
            <a:ext cx="2096937" cy="102611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135225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GB" dirty="0">
                <a:latin typeface="Times New Roman" panose="02020603050405020304" pitchFamily="18" charset="0"/>
                <a:cs typeface="Times New Roman" panose="02020603050405020304" pitchFamily="18" charset="0"/>
              </a:rPr>
              <a:t>The organisation will work with 140 individual beneficiaries, 70% of these will be work place exploitation victims.</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30% Victims of modern slavery.</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100% will be from Black and Minority Ethnical groups.</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50% will be female</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50% will be male.</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ICOS will work with 30 organisations by raising awareness regarding modern day slavery and workplace exploitation.</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Our training will help organisations achieve the Better Health at Work Award to take health and wellbeing into the workplace. </a:t>
            </a:r>
          </a:p>
          <a:p>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0563" y="5831890"/>
            <a:ext cx="1039813" cy="8937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41915"/>
            <a:ext cx="2076450" cy="101608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006613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How we will engage participants</a:t>
            </a:r>
          </a:p>
        </p:txBody>
      </p:sp>
      <p:sp>
        <p:nvSpPr>
          <p:cNvPr id="3" name="Content Placeholder 2"/>
          <p:cNvSpPr>
            <a:spLocks noGrp="1"/>
          </p:cNvSpPr>
          <p:nvPr>
            <p:ph idx="1"/>
          </p:nvPr>
        </p:nvSpPr>
        <p:spPr/>
        <p:txBody>
          <a:bodyPr/>
          <a:lstStyle/>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Engage with clients in order for them to explore joining the Project Steering Group, along with volunteers and the Project Reference Group.</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Recruit participants who will receive support in accessing services. For example, housing and welfare.</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Capture participants experiences.</a:t>
            </a:r>
          </a:p>
          <a:p>
            <a:endParaRPr lang="en-GB"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0563" y="5831890"/>
            <a:ext cx="1039813" cy="8937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31890"/>
            <a:ext cx="2096937" cy="102611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438725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Capturing volunteers’ experiences </a:t>
            </a:r>
          </a:p>
        </p:txBody>
      </p:sp>
      <p:sp>
        <p:nvSpPr>
          <p:cNvPr id="3" name="Content Placeholder 2"/>
          <p:cNvSpPr>
            <a:spLocks noGrp="1"/>
          </p:cNvSpPr>
          <p:nvPr>
            <p:ph idx="1"/>
          </p:nvPr>
        </p:nvSpPr>
        <p:spPr/>
        <p:txBody>
          <a:bodyPr>
            <a:normAutofit fontScale="92500" lnSpcReduction="20000"/>
          </a:bodyPr>
          <a:lstStyle/>
          <a:p>
            <a:pPr marL="0" indent="0">
              <a:buNone/>
            </a:pPr>
            <a:r>
              <a:rPr lang="en-GB" dirty="0">
                <a:latin typeface="Times New Roman" panose="02020603050405020304" pitchFamily="18" charset="0"/>
                <a:cs typeface="Times New Roman" panose="02020603050405020304" pitchFamily="18" charset="0"/>
              </a:rPr>
              <a:t>Many Eastern Europeans, residing in Sunderland, have witnessed </a:t>
            </a:r>
            <a:r>
              <a:rPr lang="en-GB" dirty="0" smtClean="0">
                <a:latin typeface="Times New Roman" panose="02020603050405020304" pitchFamily="18" charset="0"/>
                <a:cs typeface="Times New Roman" panose="02020603050405020304" pitchFamily="18" charset="0"/>
              </a:rPr>
              <a:t>modern slavery, workplace exploitation and discrimination first-hand, they describe their ordeal in the interviews below:</a:t>
            </a:r>
            <a:endParaRPr lang="en-GB" dirty="0">
              <a:latin typeface="Times New Roman" panose="02020603050405020304" pitchFamily="18" charset="0"/>
              <a:cs typeface="Times New Roman" panose="02020603050405020304" pitchFamily="18" charset="0"/>
            </a:endParaRPr>
          </a:p>
          <a:p>
            <a:pPr marL="0" indent="0">
              <a:buNone/>
            </a:pPr>
            <a:r>
              <a:rPr lang="en-GB" dirty="0" smtClean="0">
                <a:latin typeface="Times New Roman" panose="02020603050405020304" pitchFamily="18" charset="0"/>
                <a:cs typeface="Times New Roman" panose="02020603050405020304" pitchFamily="18" charset="0"/>
              </a:rPr>
              <a:t>Maria (not her real name) </a:t>
            </a:r>
            <a:r>
              <a:rPr lang="en-GB" dirty="0" smtClean="0">
                <a:latin typeface="Times New Roman" panose="02020603050405020304" pitchFamily="18" charset="0"/>
                <a:cs typeface="Times New Roman" panose="02020603050405020304" pitchFamily="18" charset="0"/>
              </a:rPr>
              <a:t>discussed </a:t>
            </a:r>
            <a:r>
              <a:rPr lang="en-GB" dirty="0">
                <a:latin typeface="Times New Roman" panose="02020603050405020304" pitchFamily="18" charset="0"/>
                <a:cs typeface="Times New Roman" panose="02020603050405020304" pitchFamily="18" charset="0"/>
              </a:rPr>
              <a:t>her experiences of being discriminated. “You come to work, to get paid. We  should be treat with dignity. It is like a vicious circle, the employee will not say anything because of fear of losing their job. On the other hand, the employer will use it to their advantage. People are basically scared; they should not feel ashamed. My previous manager treat me okay with recommendations made by my doctor when I was not feeling well. The deputy manager in the hotel where I work has been promoted to management. He is ignoring my doctor’s recommendation. “</a:t>
            </a:r>
          </a:p>
          <a:p>
            <a:pPr marL="0" indent="0">
              <a:buNone/>
            </a:pPr>
            <a:r>
              <a:rPr lang="en-GB" dirty="0">
                <a:latin typeface="Times New Roman" panose="02020603050405020304" pitchFamily="18" charset="0"/>
                <a:cs typeface="Times New Roman" panose="02020603050405020304" pitchFamily="18" charset="0"/>
              </a:rPr>
              <a:t>People are basically scared; they should not be ashamed. I have been off work due to ill health. When I return, they will mentally torture me and I will eventually be forced to leave. I am frightened I will be punished. The employer says he wants a healthy worker that is fit. This is discrimination. People are not willing to testify to support victims of workplace exploitation, they do not want to lose their jobs. ICOS, you are getting a good reputation, promoting your actions. I tell my friends about what good work ICOS is doing.” I want to help other workers. </a:t>
            </a:r>
            <a:r>
              <a:rPr lang="en-GB" dirty="0" smtClean="0">
                <a:latin typeface="Times New Roman" panose="02020603050405020304" pitchFamily="18" charset="0"/>
                <a:cs typeface="Times New Roman" panose="02020603050405020304" pitchFamily="18" charset="0"/>
              </a:rPr>
              <a:t>Having these sessions is meaningful </a:t>
            </a:r>
            <a:r>
              <a:rPr lang="en-GB" dirty="0">
                <a:latin typeface="Times New Roman" panose="02020603050405020304" pitchFamily="18" charset="0"/>
                <a:cs typeface="Times New Roman" panose="02020603050405020304" pitchFamily="18" charset="0"/>
              </a:rPr>
              <a:t>and purposeful for me. </a:t>
            </a:r>
            <a:r>
              <a:rPr lang="en-GB" dirty="0" smtClean="0">
                <a:latin typeface="Times New Roman" panose="02020603050405020304" pitchFamily="18" charset="0"/>
                <a:cs typeface="Times New Roman" panose="02020603050405020304" pitchFamily="18" charset="0"/>
              </a:rPr>
              <a:t>Many </a:t>
            </a:r>
            <a:r>
              <a:rPr lang="en-GB" dirty="0">
                <a:latin typeface="Times New Roman" panose="02020603050405020304" pitchFamily="18" charset="0"/>
                <a:cs typeface="Times New Roman" panose="02020603050405020304" pitchFamily="18" charset="0"/>
              </a:rPr>
              <a:t>people believe that unions cannot help them</a:t>
            </a:r>
            <a:r>
              <a:rPr lang="en-GB" dirty="0" smtClean="0">
                <a:latin typeface="Times New Roman" panose="02020603050405020304" pitchFamily="18" charset="0"/>
                <a:cs typeface="Times New Roman" panose="02020603050405020304" pitchFamily="18" charset="0"/>
              </a:rPr>
              <a:t>. I am part of a trade union.” </a:t>
            </a:r>
            <a:r>
              <a:rPr lang="en-GB" dirty="0" smtClean="0">
                <a:latin typeface="Times New Roman" panose="02020603050405020304" pitchFamily="18" charset="0"/>
                <a:cs typeface="Times New Roman" panose="02020603050405020304" pitchFamily="18" charset="0"/>
              </a:rPr>
              <a:t>Which </a:t>
            </a:r>
            <a:r>
              <a:rPr lang="en-GB" dirty="0">
                <a:latin typeface="Times New Roman" panose="02020603050405020304" pitchFamily="18" charset="0"/>
                <a:cs typeface="Times New Roman" panose="02020603050405020304" pitchFamily="18" charset="0"/>
              </a:rPr>
              <a:t>ICOS helped her to join.</a:t>
            </a: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27932"/>
            <a:ext cx="2105025" cy="103006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72801" y="5831890"/>
            <a:ext cx="1047576" cy="90043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127131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Capturing volunteers’ experiences</a:t>
            </a:r>
          </a:p>
        </p:txBody>
      </p:sp>
      <p:sp>
        <p:nvSpPr>
          <p:cNvPr id="3" name="Content Placeholder 2"/>
          <p:cNvSpPr>
            <a:spLocks noGrp="1"/>
          </p:cNvSpPr>
          <p:nvPr>
            <p:ph idx="1"/>
          </p:nvPr>
        </p:nvSpPr>
        <p:spPr/>
        <p:txBody>
          <a:bodyPr>
            <a:normAutofit/>
          </a:bodyPr>
          <a:lstStyle/>
          <a:p>
            <a:r>
              <a:rPr lang="en-GB" dirty="0" smtClean="0">
                <a:latin typeface="Times New Roman" panose="02020603050405020304" pitchFamily="18" charset="0"/>
                <a:cs typeface="Times New Roman" panose="02020603050405020304" pitchFamily="18" charset="0"/>
              </a:rPr>
              <a:t>Sonia (not her real name) says </a:t>
            </a:r>
            <a:r>
              <a:rPr lang="en-GB" dirty="0">
                <a:latin typeface="Times New Roman" panose="02020603050405020304" pitchFamily="18" charset="0"/>
                <a:cs typeface="Times New Roman" panose="02020603050405020304" pitchFamily="18" charset="0"/>
              </a:rPr>
              <a:t>“it is important to change people’s perceptions, I work as a claims assistant and translate documents and it is a common occurrence to receive phone calls from people saying help me with discrimination, at least five times a day. When we have 5 accidents 3 will be discrimination related. If they claim for accident they are frightened they will be sacked. The employer forces worker to sign a form or never come back</a:t>
            </a:r>
            <a:r>
              <a:rPr lang="en-GB" dirty="0" smtClean="0">
                <a:latin typeface="Times New Roman" panose="02020603050405020304" pitchFamily="18" charset="0"/>
                <a:cs typeface="Times New Roman" panose="02020603050405020304" pitchFamily="18" charset="0"/>
              </a:rPr>
              <a:t>.”</a:t>
            </a:r>
            <a:endParaRPr lang="en-GB" b="1" dirty="0"/>
          </a:p>
          <a:p>
            <a:endParaRPr lang="en-GB" dirty="0"/>
          </a:p>
          <a:p>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31890"/>
            <a:ext cx="2096937" cy="102611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72801" y="5831890"/>
            <a:ext cx="1047576" cy="90043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928242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How we will achieve this</a:t>
            </a:r>
          </a:p>
        </p:txBody>
      </p:sp>
      <p:sp>
        <p:nvSpPr>
          <p:cNvPr id="3" name="Content Placeholder 2"/>
          <p:cNvSpPr>
            <a:spLocks noGrp="1"/>
          </p:cNvSpPr>
          <p:nvPr>
            <p:ph idx="1"/>
          </p:nvPr>
        </p:nvSpPr>
        <p:spPr>
          <a:xfrm>
            <a:off x="1097280" y="2002045"/>
            <a:ext cx="10515600" cy="4351338"/>
          </a:xfrm>
        </p:spPr>
        <p:txBody>
          <a:bodyPr>
            <a:normAutofit/>
          </a:bodyPr>
          <a:lstStyle/>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Supporting victims and building their confidence, self-esteem in order, for them to     lead independent lives.</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Ensuring victims are given a voice achieved through promoting cultural awareness    and understanding. </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Encouraging the victim to reside in a place of their choice </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Encouraging the victim, if they wish to do so, to remain and reside in the United Kingdom.</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Improving point of contact and advice.</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Capturing their experiences to influence policy and practice</a:t>
            </a:r>
          </a:p>
          <a:p>
            <a:pPr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 Ensuring that victims are entitled to privacy and safeguarded.</a:t>
            </a:r>
          </a:p>
          <a:p>
            <a:endParaRPr lang="en-GB" dirty="0"/>
          </a:p>
        </p:txBody>
      </p:sp>
      <p:pic>
        <p:nvPicPr>
          <p:cNvPr id="2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0563" y="5831890"/>
            <a:ext cx="1039813" cy="8937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32593"/>
            <a:ext cx="2095500" cy="10254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012523597"/>
      </p:ext>
    </p:extLst>
  </p:cSld>
  <p:clrMapOvr>
    <a:masterClrMapping/>
  </p:clrMapOvr>
</p:sld>
</file>

<file path=ppt/theme/theme1.xml><?xml version="1.0" encoding="utf-8"?>
<a:theme xmlns:a="http://schemas.openxmlformats.org/drawingml/2006/main" name="Retrospect">
  <a:themeElements>
    <a:clrScheme name="Custom 1">
      <a:dk1>
        <a:srgbClr val="000000"/>
      </a:dk1>
      <a:lt1>
        <a:sysClr val="window" lastClr="FFFFFF"/>
      </a:lt1>
      <a:dk2>
        <a:srgbClr val="7F7F7F"/>
      </a:dk2>
      <a:lt2>
        <a:srgbClr val="D8D8D8"/>
      </a:lt2>
      <a:accent1>
        <a:srgbClr val="7AC4F6"/>
      </a:accent1>
      <a:accent2>
        <a:srgbClr val="FFD965"/>
      </a:accent2>
      <a:accent3>
        <a:srgbClr val="FFC000"/>
      </a:accent3>
      <a:accent4>
        <a:srgbClr val="8DAB8E"/>
      </a:accent4>
      <a:accent5>
        <a:srgbClr val="77A2BB"/>
      </a:accent5>
      <a:accent6>
        <a:srgbClr val="E28394"/>
      </a:accent6>
      <a:hlink>
        <a:srgbClr val="77A2BB"/>
      </a:hlink>
      <a:folHlink>
        <a:srgbClr val="957A9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223</TotalTime>
  <Words>1506</Words>
  <Application>Microsoft Office PowerPoint</Application>
  <PresentationFormat>Widescreen</PresentationFormat>
  <Paragraphs>100</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Retrospect</vt:lpstr>
      <vt:lpstr>BACK IN CONTROL</vt:lpstr>
      <vt:lpstr>Content</vt:lpstr>
      <vt:lpstr>Context</vt:lpstr>
      <vt:lpstr>Aims of the project</vt:lpstr>
      <vt:lpstr>PowerPoint Presentation</vt:lpstr>
      <vt:lpstr>How we will engage participants</vt:lpstr>
      <vt:lpstr>Capturing volunteers’ experiences </vt:lpstr>
      <vt:lpstr>Capturing volunteers’ experiences</vt:lpstr>
      <vt:lpstr>How we will achieve this</vt:lpstr>
      <vt:lpstr>PowerPoint Presentation</vt:lpstr>
      <vt:lpstr>How the aims of the project will be measured</vt:lpstr>
      <vt:lpstr>The three-year programme</vt:lpstr>
      <vt:lpstr>What we are going to achieve</vt:lpstr>
      <vt:lpstr>About us</vt:lpstr>
      <vt:lpstr>Project schematic</vt:lpstr>
      <vt:lpstr>Contact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 IN CONTROL</dc:title>
  <dc:creator>DANIEL</dc:creator>
  <cp:lastModifiedBy>ICOS_TOSHIBA_BLACK</cp:lastModifiedBy>
  <cp:revision>45</cp:revision>
  <dcterms:created xsi:type="dcterms:W3CDTF">2019-08-16T10:29:04Z</dcterms:created>
  <dcterms:modified xsi:type="dcterms:W3CDTF">2019-10-03T09:13:33Z</dcterms:modified>
</cp:coreProperties>
</file>